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0.xml" ContentType="application/vnd.openxmlformats-officedocument.presentationml.notesSlide+xml"/>
  <Override PartName="/ppt/charts/chart10.xml" ContentType="application/vnd.openxmlformats-officedocument.drawingml.chart+xml"/>
  <Override PartName="/ppt/theme/themeOverride5.xml" ContentType="application/vnd.openxmlformats-officedocument.themeOverride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11.xml" ContentType="application/vnd.openxmlformats-officedocument.drawingml.chart+xml"/>
  <Override PartName="/ppt/theme/themeOverride6.xml" ContentType="application/vnd.openxmlformats-officedocument.themeOverride+xml"/>
  <Override PartName="/ppt/notesSlides/notesSlide12.xml" ContentType="application/vnd.openxmlformats-officedocument.presentationml.notesSlide+xml"/>
  <Override PartName="/ppt/charts/chart12.xml" ContentType="application/vnd.openxmlformats-officedocument.drawingml.chart+xml"/>
  <Override PartName="/ppt/theme/themeOverride7.xml" ContentType="application/vnd.openxmlformats-officedocument.themeOverride+xml"/>
  <Override PartName="/ppt/notesSlides/notesSlide13.xml" ContentType="application/vnd.openxmlformats-officedocument.presentationml.notesSlide+xml"/>
  <Override PartName="/ppt/charts/chart13.xml" ContentType="application/vnd.openxmlformats-officedocument.drawingml.chart+xml"/>
  <Override PartName="/ppt/theme/themeOverride8.xml" ContentType="application/vnd.openxmlformats-officedocument.themeOverride+xml"/>
  <Override PartName="/ppt/notesSlides/notesSlide14.xml" ContentType="application/vnd.openxmlformats-officedocument.presentationml.notesSlide+xml"/>
  <Override PartName="/ppt/charts/chart14.xml" ContentType="application/vnd.openxmlformats-officedocument.drawingml.chart+xml"/>
  <Override PartName="/ppt/theme/themeOverride9.xml" ContentType="application/vnd.openxmlformats-officedocument.themeOverride+xml"/>
  <Override PartName="/ppt/notesSlides/notesSlide15.xml" ContentType="application/vnd.openxmlformats-officedocument.presentationml.notesSlide+xml"/>
  <Override PartName="/ppt/charts/chart15.xml" ContentType="application/vnd.openxmlformats-officedocument.drawingml.chart+xml"/>
  <Override PartName="/ppt/theme/themeOverride10.xml" ContentType="application/vnd.openxmlformats-officedocument.themeOverride+xml"/>
  <Override PartName="/ppt/notesSlides/notesSlide16.xml" ContentType="application/vnd.openxmlformats-officedocument.presentationml.notesSlide+xml"/>
  <Override PartName="/ppt/charts/chart16.xml" ContentType="application/vnd.openxmlformats-officedocument.drawingml.chart+xml"/>
  <Override PartName="/ppt/notesSlides/notesSlide17.xml" ContentType="application/vnd.openxmlformats-officedocument.presentationml.notesSlide+xml"/>
  <Override PartName="/ppt/charts/chart1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1" r:id="rId1"/>
    <p:sldMasterId id="2147483764" r:id="rId2"/>
  </p:sldMasterIdLst>
  <p:notesMasterIdLst>
    <p:notesMasterId r:id="rId33"/>
  </p:notesMasterIdLst>
  <p:handoutMasterIdLst>
    <p:handoutMasterId r:id="rId34"/>
  </p:handoutMasterIdLst>
  <p:sldIdLst>
    <p:sldId id="5207" r:id="rId3"/>
    <p:sldId id="5211" r:id="rId4"/>
    <p:sldId id="4625" r:id="rId5"/>
    <p:sldId id="4631" r:id="rId6"/>
    <p:sldId id="5210" r:id="rId7"/>
    <p:sldId id="5206" r:id="rId8"/>
    <p:sldId id="5208" r:id="rId9"/>
    <p:sldId id="5478" r:id="rId10"/>
    <p:sldId id="5477" r:id="rId11"/>
    <p:sldId id="5476" r:id="rId12"/>
    <p:sldId id="5472" r:id="rId13"/>
    <p:sldId id="5473" r:id="rId14"/>
    <p:sldId id="5474" r:id="rId15"/>
    <p:sldId id="5480" r:id="rId16"/>
    <p:sldId id="4514" r:id="rId17"/>
    <p:sldId id="5486" r:id="rId18"/>
    <p:sldId id="5411" r:id="rId19"/>
    <p:sldId id="4678" r:id="rId20"/>
    <p:sldId id="5485" r:id="rId21"/>
    <p:sldId id="4892" r:id="rId22"/>
    <p:sldId id="4891" r:id="rId23"/>
    <p:sldId id="5463" r:id="rId24"/>
    <p:sldId id="4897" r:id="rId25"/>
    <p:sldId id="3658" r:id="rId26"/>
    <p:sldId id="5191" r:id="rId27"/>
    <p:sldId id="5180" r:id="rId28"/>
    <p:sldId id="5179" r:id="rId29"/>
    <p:sldId id="5192" r:id="rId30"/>
    <p:sldId id="5193" r:id="rId31"/>
    <p:sldId id="314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7030A0"/>
    <a:srgbClr val="C00000"/>
    <a:srgbClr val="CB8BBA"/>
    <a:srgbClr val="9E4787"/>
    <a:srgbClr val="1CE783"/>
    <a:srgbClr val="2970FF"/>
    <a:srgbClr val="003DB8"/>
    <a:srgbClr val="C7F9E0"/>
    <a:srgbClr val="7FF1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10" autoAdjust="0"/>
    <p:restoredTop sz="88351" autoAdjust="0"/>
  </p:normalViewPr>
  <p:slideViewPr>
    <p:cSldViewPr snapToGrid="0" snapToObjects="1">
      <p:cViewPr varScale="1">
        <p:scale>
          <a:sx n="96" d="100"/>
          <a:sy n="96" d="100"/>
        </p:scale>
        <p:origin x="184" y="8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4072" y="6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5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6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7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8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9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10.xm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17744222291998"/>
          <c:y val="0"/>
          <c:w val="0.68225577770800305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B0F0"/>
            </a:solidFill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B74-C147-8FE5-6F5499541F81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3B74-C147-8FE5-6F5499541F81}"/>
              </c:ext>
            </c:extLst>
          </c:dPt>
          <c:dPt>
            <c:idx val="3"/>
            <c:invertIfNegative val="0"/>
            <c:bubble3D val="0"/>
            <c:spPr>
              <a:solidFill>
                <a:srgbClr val="0070C0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2-3B74-C147-8FE5-6F5499541F8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4000" b="1" i="0">
                    <a:solidFill>
                      <a:schemeClr val="bg1"/>
                    </a:solidFill>
                    <a:latin typeface="Century Gothic" panose="020B0502020202020204" pitchFamily="34" charset="0"/>
                    <a:ea typeface="Futura" charset="0"/>
                    <a:cs typeface="Futura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3</c:v>
                </c:pt>
                <c:pt idx="1">
                  <c:v>3.7</c:v>
                </c:pt>
                <c:pt idx="2">
                  <c:v>4.8</c:v>
                </c:pt>
                <c:pt idx="3">
                  <c:v>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B74-C147-8FE5-6F5499541F8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713787488"/>
        <c:axId val="736379312"/>
      </c:barChart>
      <c:catAx>
        <c:axId val="713787488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736379312"/>
        <c:crosses val="autoZero"/>
        <c:auto val="1"/>
        <c:lblAlgn val="ctr"/>
        <c:lblOffset val="100"/>
        <c:noMultiLvlLbl val="0"/>
      </c:catAx>
      <c:valAx>
        <c:axId val="73637931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7137874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8719625706490624"/>
          <c:y val="2.3666859648063545E-3"/>
          <c:w val="0.61280377692372356"/>
          <c:h val="0.9572265613438135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Excellent value</c:v>
                </c:pt>
              </c:strCache>
            </c:strRef>
          </c:tx>
          <c:spPr>
            <a:solidFill>
              <a:srgbClr val="9E4787"/>
            </a:solidFill>
            <a:effectLst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AB26-294E-BA6D-332CB03D356E}"/>
              </c:ext>
            </c:extLst>
          </c:dPt>
          <c:dLbls>
            <c:dLbl>
              <c:idx val="1"/>
              <c:layout>
                <c:manualLayout>
                  <c:x val="1.1643405221122901E-3"/>
                  <c:y val="-3.00695798570042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B26-294E-BA6D-332CB03D35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0" i="0">
                    <a:solidFill>
                      <a:schemeClr val="bg1"/>
                    </a:solidFill>
                    <a:latin typeface="Century Gothic" charset="0"/>
                    <a:ea typeface="Century Gothic" charset="0"/>
                    <a:cs typeface="Century Gothic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Watch SVODs through set-top box</c:v>
                </c:pt>
                <c:pt idx="1">
                  <c:v>Don't watch SVODs through set-top box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0.36</c:v>
                </c:pt>
                <c:pt idx="1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B26-294E-BA6D-332CB03D356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Good value</c:v>
                </c:pt>
              </c:strCache>
            </c:strRef>
          </c:tx>
          <c:spPr>
            <a:solidFill>
              <a:srgbClr val="9E4787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0" i="0">
                    <a:solidFill>
                      <a:schemeClr val="bg1"/>
                    </a:solidFill>
                    <a:latin typeface="Century Gothic" charset="0"/>
                    <a:ea typeface="Century Gothic" charset="0"/>
                    <a:cs typeface="Century Gothic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Sheet1!$A$2:$A$3</c:f>
              <c:strCache>
                <c:ptCount val="2"/>
                <c:pt idx="0">
                  <c:v>Watch SVODs through set-top box</c:v>
                </c:pt>
                <c:pt idx="1">
                  <c:v>Don't watch SVODs through set-top box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0.3</c:v>
                </c:pt>
                <c:pt idx="1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B26-294E-BA6D-332CB03D356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NET</c:v>
                </c:pt>
              </c:strCache>
            </c:strRef>
          </c:tx>
          <c:spPr>
            <a:noFill/>
            <a:ln>
              <a:noFill/>
            </a:ln>
            <a:effectLst>
              <a:outerShdw blurRad="40000" dist="23000" dir="5400000" rotWithShape="0">
                <a:sysClr val="window" lastClr="FFFFFF">
                  <a:alpha val="35000"/>
                </a:sysClr>
              </a:outerShdw>
            </a:effectLst>
          </c:spPr>
          <c:invertIfNegative val="0"/>
          <c:dLbls>
            <c:delete val="1"/>
          </c:dLbls>
          <c:cat>
            <c:strRef>
              <c:f>Sheet1!$A$2:$A$3</c:f>
              <c:strCache>
                <c:ptCount val="2"/>
                <c:pt idx="0">
                  <c:v>Watch SVODs through set-top box</c:v>
                </c:pt>
                <c:pt idx="1">
                  <c:v>Don't watch SVODs through set-top box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0.66</c:v>
                </c:pt>
                <c:pt idx="1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B26-294E-BA6D-332CB03D356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2066475216"/>
        <c:axId val="2066477424"/>
      </c:barChart>
      <c:catAx>
        <c:axId val="2066475216"/>
        <c:scaling>
          <c:orientation val="maxMin"/>
        </c:scaling>
        <c:delete val="1"/>
        <c:axPos val="l"/>
        <c:numFmt formatCode="General" sourceLinked="0"/>
        <c:majorTickMark val="out"/>
        <c:minorTickMark val="none"/>
        <c:tickLblPos val="nextTo"/>
        <c:crossAx val="2066477424"/>
        <c:crosses val="autoZero"/>
        <c:auto val="1"/>
        <c:lblAlgn val="ctr"/>
        <c:lblOffset val="100"/>
        <c:noMultiLvlLbl val="0"/>
      </c:catAx>
      <c:valAx>
        <c:axId val="2066477424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2066475216"/>
        <c:crosses val="autoZero"/>
        <c:crossBetween val="between"/>
      </c:valAx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29826602032877164"/>
          <c:y val="0.86761381462656917"/>
          <c:w val="0.67705094924191467"/>
          <c:h val="0.12937899060074001"/>
        </c:manualLayout>
      </c:layout>
      <c:overlay val="0"/>
      <c:txPr>
        <a:bodyPr/>
        <a:lstStyle/>
        <a:p>
          <a:pPr>
            <a:defRPr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  <c:userShapes r:id="rId3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9221810556076939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E4787"/>
            </a:solidFill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03B2-F54D-B11B-D1CE944F529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41%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03B2-F54D-B11B-D1CE944F529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22%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03B2-F54D-B11B-D1CE944F529B}"/>
                </c:ext>
              </c:extLst>
            </c:dLbl>
            <c:dLbl>
              <c:idx val="2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000215325058919"/>
                      <c:h val="0.1964897602997453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35B-344D-BF4A-3846BB8947C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5%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03B2-F54D-B11B-D1CE944F52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0" i="0">
                    <a:solidFill>
                      <a:schemeClr val="bg1"/>
                    </a:solidFill>
                    <a:latin typeface="Century Gothic" panose="020B0502020202020204" pitchFamily="34" charset="0"/>
                    <a:ea typeface="Futura" charset="0"/>
                    <a:cs typeface="Futura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[MVPD] box (regular or DVR)</c:v>
                </c:pt>
                <c:pt idx="1">
                  <c:v>Screen on your Smart TV that includes TV apps you can access</c:v>
                </c:pt>
                <c:pt idx="2">
                  <c:v>NET: Device connected to TV</c:v>
                </c:pt>
              </c:strCache>
            </c:strRef>
          </c:cat>
          <c:val>
            <c:numRef>
              <c:f>Sheet1!$B$2:$B$4</c:f>
              <c:numCache>
                <c:formatCode>0%\ \↑</c:formatCode>
                <c:ptCount val="3"/>
                <c:pt idx="0" formatCode="0%\ \↓">
                  <c:v>0.40944274321559998</c:v>
                </c:pt>
                <c:pt idx="1">
                  <c:v>0.21540289008499999</c:v>
                </c:pt>
                <c:pt idx="2" formatCode="0%\ \ \ \ \ \ \ \ ">
                  <c:v>0.16777670224069999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3B2-F54D-B11B-D1CE944F529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ysClr val="window" lastClr="FFFFFF">
                <a:lumMod val="85000"/>
              </a:sysClr>
            </a:solidFill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 anchorCtr="0">
                  <a:spAutoFit/>
                </a:bodyPr>
                <a:lstStyle/>
                <a:p>
                  <a:pPr algn="r">
                    <a:defRPr sz="2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460886905193777"/>
                      <c:h val="0.1964897602997453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C35B-344D-BF4A-3846BB8947C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9%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03B2-F54D-B11B-D1CE944F52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[MVPD] box (regular or DVR)</c:v>
                </c:pt>
                <c:pt idx="1">
                  <c:v>Screen on your Smart TV that includes TV apps you can access</c:v>
                </c:pt>
                <c:pt idx="2">
                  <c:v>NET: Device connected to TV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 formatCode="0%\ \ \ \ \ \ \ \ ">
                  <c:v>0.47024540031529999</c:v>
                </c:pt>
                <c:pt idx="1">
                  <c:v>9.7081056357189999E-2</c:v>
                </c:pt>
                <c:pt idx="2">
                  <c:v>0.16937873425479999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3B2-F54D-B11B-D1CE944F52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105318832"/>
        <c:axId val="1105321152"/>
      </c:barChart>
      <c:catAx>
        <c:axId val="1105318832"/>
        <c:scaling>
          <c:orientation val="maxMin"/>
        </c:scaling>
        <c:delete val="1"/>
        <c:axPos val="l"/>
        <c:numFmt formatCode="General" sourceLinked="0"/>
        <c:majorTickMark val="out"/>
        <c:minorTickMark val="none"/>
        <c:tickLblPos val="nextTo"/>
        <c:crossAx val="1105321152"/>
        <c:crosses val="autoZero"/>
        <c:auto val="1"/>
        <c:lblAlgn val="ctr"/>
        <c:lblOffset val="100"/>
        <c:noMultiLvlLbl val="0"/>
      </c:catAx>
      <c:valAx>
        <c:axId val="1105321152"/>
        <c:scaling>
          <c:orientation val="minMax"/>
        </c:scaling>
        <c:delete val="1"/>
        <c:axPos val="t"/>
        <c:numFmt formatCode="0%\ \↓" sourceLinked="1"/>
        <c:majorTickMark val="out"/>
        <c:minorTickMark val="none"/>
        <c:tickLblPos val="nextTo"/>
        <c:crossAx val="11053188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755815628356803"/>
          <c:y val="0.70078885585710382"/>
          <c:w val="0.37090811873252333"/>
          <c:h val="0.29673956154153064"/>
        </c:manualLayout>
      </c:layout>
      <c:overlay val="0"/>
      <c:txPr>
        <a:bodyPr/>
        <a:lstStyle/>
        <a:p>
          <a:pPr>
            <a:defRPr sz="200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8970328689990227E-2"/>
          <c:y val="3.2895594754138537E-2"/>
          <c:w val="0.81176830657650312"/>
          <c:h val="0.960233756116503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Group 1</c:v>
                </c:pt>
              </c:strCache>
            </c:strRef>
          </c:tx>
          <c:spPr>
            <a:solidFill>
              <a:srgbClr val="9E4787">
                <a:lumMod val="50000"/>
              </a:srgbClr>
            </a:solidFill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E4787">
                  <a:lumMod val="50000"/>
                </a:srgb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0-ABDD-42B8-95C4-81BBAB4C7B2C}"/>
              </c:ext>
            </c:extLst>
          </c:dPt>
          <c:dPt>
            <c:idx val="1"/>
            <c:invertIfNegative val="0"/>
            <c:bubble3D val="0"/>
            <c:spPr>
              <a:solidFill>
                <a:srgbClr val="9E4787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2-0FEB-C043-8039-906927BB53D1}"/>
              </c:ext>
            </c:extLst>
          </c:dPt>
          <c:dPt>
            <c:idx val="2"/>
            <c:invertIfNegative val="0"/>
            <c:bubble3D val="0"/>
            <c:spPr>
              <a:solidFill>
                <a:srgbClr val="9E4787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0FEB-C043-8039-906927BB53D1}"/>
              </c:ext>
            </c:extLst>
          </c:dPt>
          <c:dPt>
            <c:idx val="4"/>
            <c:invertIfNegative val="0"/>
            <c:bubble3D val="0"/>
            <c:spPr>
              <a:solidFill>
                <a:srgbClr val="9E4787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4-0FEB-C043-8039-906927BB53D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0" i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Futura" charset="0"/>
                    <a:cs typeface="Futura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</c:numCache>
            </c:numRef>
          </c:cat>
          <c:val>
            <c:numRef>
              <c:f>Sheet1!$B$2:$B$6</c:f>
              <c:numCache>
                <c:formatCode>0%\ \ \ \ \ \ \ \ </c:formatCode>
                <c:ptCount val="5"/>
                <c:pt idx="0">
                  <c:v>0.22565182824009999</c:v>
                </c:pt>
                <c:pt idx="1">
                  <c:v>0.187292328009</c:v>
                </c:pt>
                <c:pt idx="2">
                  <c:v>0.18209910427590001</c:v>
                </c:pt>
                <c:pt idx="3">
                  <c:v>0.1683572872004</c:v>
                </c:pt>
                <c:pt idx="4">
                  <c:v>0.15742433909449999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DD-42B8-95C4-81BBAB4C7B2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-1159983536"/>
        <c:axId val="-1160659328"/>
      </c:barChart>
      <c:catAx>
        <c:axId val="-1159983536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pPr>
            <a:endParaRPr lang="en-US"/>
          </a:p>
        </c:txPr>
        <c:crossAx val="-1160659328"/>
        <c:crosses val="autoZero"/>
        <c:auto val="1"/>
        <c:lblAlgn val="ctr"/>
        <c:lblOffset val="100"/>
        <c:noMultiLvlLbl val="0"/>
      </c:catAx>
      <c:valAx>
        <c:axId val="-1160659328"/>
        <c:scaling>
          <c:orientation val="minMax"/>
        </c:scaling>
        <c:delete val="1"/>
        <c:axPos val="t"/>
        <c:numFmt formatCode="0%\ \ \ \ \ \ \ \ " sourceLinked="1"/>
        <c:majorTickMark val="out"/>
        <c:minorTickMark val="none"/>
        <c:tickLblPos val="nextTo"/>
        <c:crossAx val="-11599835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8166118238880098"/>
          <c:y val="3.8453023237091301E-2"/>
          <c:w val="0.54034766113033506"/>
          <c:h val="0.927560754297198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Group 1</c:v>
                </c:pt>
              </c:strCache>
            </c:strRef>
          </c:tx>
          <c:spPr>
            <a:solidFill>
              <a:srgbClr val="9E4787"/>
            </a:solidFill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41B-C24F-B788-039E0F6B2D28}"/>
              </c:ext>
            </c:extLst>
          </c:dPt>
          <c:dPt>
            <c:idx val="3"/>
            <c:invertIfNegative val="0"/>
            <c:bubble3D val="0"/>
            <c:spPr>
              <a:solidFill>
                <a:srgbClr val="7BD0DF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0-011F-9240-998A-1566A9FE296D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341B-C24F-B788-039E0F6B2D2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0" i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Futura" charset="0"/>
                    <a:cs typeface="Futura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Exclusive content</c:v>
                </c:pt>
                <c:pt idx="1">
                  <c:v>Value</c:v>
                </c:pt>
                <c:pt idx="2">
                  <c:v>Selection</c:v>
                </c:pt>
                <c:pt idx="3">
                  <c:v>Ad Free</c:v>
                </c:pt>
                <c:pt idx="4">
                  <c:v>Fan of Brand</c:v>
                </c:pt>
                <c:pt idx="5">
                  <c:v>Package Deal/Promotion</c:v>
                </c:pt>
                <c:pt idx="6">
                  <c:v>Specific Show</c:v>
                </c:pt>
              </c:strCache>
            </c:strRef>
          </c:cat>
          <c:val>
            <c:numRef>
              <c:f>Sheet1!$B$2:$B$8</c:f>
              <c:numCache>
                <c:formatCode>0%\ \ \ \ \ \ \ \ </c:formatCode>
                <c:ptCount val="7"/>
                <c:pt idx="0">
                  <c:v>0.51</c:v>
                </c:pt>
                <c:pt idx="1">
                  <c:v>0.46491732464719998</c:v>
                </c:pt>
                <c:pt idx="2">
                  <c:v>0.45992728721350001</c:v>
                </c:pt>
                <c:pt idx="3">
                  <c:v>0.40684121958359998</c:v>
                </c:pt>
                <c:pt idx="4">
                  <c:v>0.40076107984819997</c:v>
                </c:pt>
                <c:pt idx="5">
                  <c:v>0.39943806796789999</c:v>
                </c:pt>
                <c:pt idx="6">
                  <c:v>0.24116083039489999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1B-C24F-B788-039E0F6B2D2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-952723520"/>
        <c:axId val="-952722160"/>
      </c:barChart>
      <c:catAx>
        <c:axId val="-952723520"/>
        <c:scaling>
          <c:orientation val="maxMin"/>
        </c:scaling>
        <c:delete val="1"/>
        <c:axPos val="l"/>
        <c:numFmt formatCode="General" sourceLinked="0"/>
        <c:majorTickMark val="out"/>
        <c:minorTickMark val="none"/>
        <c:tickLblPos val="nextTo"/>
        <c:crossAx val="-952722160"/>
        <c:crosses val="autoZero"/>
        <c:auto val="1"/>
        <c:lblAlgn val="ctr"/>
        <c:lblOffset val="100"/>
        <c:noMultiLvlLbl val="0"/>
      </c:catAx>
      <c:valAx>
        <c:axId val="-952722160"/>
        <c:scaling>
          <c:orientation val="minMax"/>
        </c:scaling>
        <c:delete val="1"/>
        <c:axPos val="t"/>
        <c:numFmt formatCode="0%\ \ \ \ \ \ \ \ " sourceLinked="1"/>
        <c:majorTickMark val="out"/>
        <c:minorTickMark val="none"/>
        <c:tickLblPos val="nextTo"/>
        <c:crossAx val="-9527235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9.9810159550596999E-4"/>
          <c:w val="1"/>
          <c:h val="0.9990018984044940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I'd rather save money</c:v>
                </c:pt>
              </c:strCache>
            </c:strRef>
          </c:tx>
          <c:spPr>
            <a:solidFill>
              <a:srgbClr val="7BD0DF"/>
            </a:solidFill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041-354B-AD96-FE839ED47F6A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238155786669949"/>
                      <c:h val="0.3243261734919381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2041-354B-AD96-FE839ED47F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0" i="0">
                    <a:solidFill>
                      <a:schemeClr val="bg1"/>
                    </a:solidFill>
                    <a:latin typeface="Century Gothic" panose="020B0502020202020204" pitchFamily="34" charset="0"/>
                    <a:ea typeface="Futura" charset="0"/>
                    <a:cs typeface="Futura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Sheet1!$B$2</c:f>
              <c:numCache>
                <c:formatCode>0%\ \ \ \ \ \ \ \ </c:formatCode>
                <c:ptCount val="1"/>
                <c:pt idx="0">
                  <c:v>0.58162465557359999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41-354B-AD96-FE839ED47F6A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I'd rather avoid ads</c:v>
                </c:pt>
              </c:strCache>
            </c:strRef>
          </c:tx>
          <c:spPr>
            <a:solidFill>
              <a:srgbClr val="9E4787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2041-354B-AD96-FE839ED47F6A}"/>
              </c:ext>
            </c:extLst>
          </c:dPt>
          <c:dLbls>
            <c:dLbl>
              <c:idx val="0"/>
              <c:layout>
                <c:manualLayout>
                  <c:x val="4.1624983989381498E-2"/>
                  <c:y val="-8.689238617439549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2800" b="0" i="0">
                      <a:solidFill>
                        <a:schemeClr val="bg1"/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512600429580203"/>
                      <c:h val="0.324369277589017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2041-354B-AD96-FE839ED47F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800" b="0">
                    <a:solidFill>
                      <a:schemeClr val="bg1"/>
                    </a:solidFill>
                    <a:latin typeface="Century Gothic" panose="020B0502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Sheet1!$B$3</c:f>
              <c:numCache>
                <c:formatCode>0%\ \ \ \ \ \ \ \ </c:formatCode>
                <c:ptCount val="1"/>
                <c:pt idx="0">
                  <c:v>0.41837534442640001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041-354B-AD96-FE839ED47F6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-955769088"/>
        <c:axId val="-955766768"/>
      </c:barChart>
      <c:catAx>
        <c:axId val="-955769088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-955766768"/>
        <c:crosses val="autoZero"/>
        <c:auto val="1"/>
        <c:lblAlgn val="ctr"/>
        <c:lblOffset val="100"/>
        <c:noMultiLvlLbl val="0"/>
      </c:catAx>
      <c:valAx>
        <c:axId val="-955766768"/>
        <c:scaling>
          <c:orientation val="minMax"/>
          <c:max val="1"/>
        </c:scaling>
        <c:delete val="1"/>
        <c:axPos val="b"/>
        <c:numFmt formatCode="0%\ \ \ \ \ \ \ \ " sourceLinked="1"/>
        <c:majorTickMark val="out"/>
        <c:minorTickMark val="none"/>
        <c:tickLblPos val="nextTo"/>
        <c:crossAx val="-9557690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8960623201666617"/>
          <c:y val="7.1532165736685804E-2"/>
          <c:w val="0.54616876553041283"/>
          <c:h val="0.8455549668549197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Excellent value</c:v>
                </c:pt>
              </c:strCache>
            </c:strRef>
          </c:tx>
          <c:spPr>
            <a:solidFill>
              <a:srgbClr val="9E4787">
                <a:lumMod val="50000"/>
              </a:srgbClr>
            </a:solidFill>
            <a:effectLst/>
          </c:spPr>
          <c:invertIfNegative val="0"/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B0E-754A-8569-02A6261E54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>
                    <a:solidFill>
                      <a:schemeClr val="bg1"/>
                    </a:solidFill>
                    <a:latin typeface="Century Gothic" charset="0"/>
                    <a:ea typeface="Century Gothic" charset="0"/>
                    <a:cs typeface="Century Gothic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(ad supported)</c:v>
                </c:pt>
                <c:pt idx="1">
                  <c:v>(ad free)</c:v>
                </c:pt>
                <c:pt idx="2">
                  <c:v>(ad supported)</c:v>
                </c:pt>
                <c:pt idx="3">
                  <c:v>(ad free)</c:v>
                </c:pt>
                <c:pt idx="4">
                  <c:v>(ad supported)</c:v>
                </c:pt>
                <c:pt idx="5">
                  <c:v>(ad free)</c:v>
                </c:pt>
                <c:pt idx="6">
                  <c:v>(ad supported)</c:v>
                </c:pt>
                <c:pt idx="7">
                  <c:v>(ad free)</c:v>
                </c:pt>
              </c:strCache>
            </c:strRef>
          </c:cat>
          <c:val>
            <c:numRef>
              <c:f>Sheet1!$B$2:$B$9</c:f>
              <c:numCache>
                <c:formatCode>0%\ \ \ \ \ \ \ \ </c:formatCode>
                <c:ptCount val="8"/>
                <c:pt idx="0">
                  <c:v>0.35149866653840001</c:v>
                </c:pt>
                <c:pt idx="1">
                  <c:v>0.33112735331449999</c:v>
                </c:pt>
                <c:pt idx="2" formatCode="0%">
                  <c:v>0.36193566642460001</c:v>
                </c:pt>
                <c:pt idx="3">
                  <c:v>0.34510323671600002</c:v>
                </c:pt>
                <c:pt idx="4" formatCode="0%">
                  <c:v>0.3091055772654</c:v>
                </c:pt>
                <c:pt idx="5">
                  <c:v>0.43040962170570002</c:v>
                </c:pt>
                <c:pt idx="6" formatCode="0%">
                  <c:v>0.40152088930919999</c:v>
                </c:pt>
                <c:pt idx="7">
                  <c:v>0.45834228053089998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FA8-4B3A-BE9F-31BD9AE5C96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Good value</c:v>
                </c:pt>
              </c:strCache>
            </c:strRef>
          </c:tx>
          <c:spPr>
            <a:solidFill>
              <a:srgbClr val="9E478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0" i="0">
                    <a:solidFill>
                      <a:schemeClr val="bg1"/>
                    </a:solidFill>
                    <a:latin typeface="Century Gothic" charset="0"/>
                    <a:ea typeface="Century Gothic" charset="0"/>
                    <a:cs typeface="Century Gothic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(ad supported)</c:v>
                </c:pt>
                <c:pt idx="1">
                  <c:v>(ad free)</c:v>
                </c:pt>
                <c:pt idx="2">
                  <c:v>(ad supported)</c:v>
                </c:pt>
                <c:pt idx="3">
                  <c:v>(ad free)</c:v>
                </c:pt>
                <c:pt idx="4">
                  <c:v>(ad supported)</c:v>
                </c:pt>
                <c:pt idx="5">
                  <c:v>(ad free)</c:v>
                </c:pt>
                <c:pt idx="6">
                  <c:v>(ad supported)</c:v>
                </c:pt>
                <c:pt idx="7">
                  <c:v>(ad free)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0.52027153232409995</c:v>
                </c:pt>
                <c:pt idx="1">
                  <c:v>0.29521956901750002</c:v>
                </c:pt>
                <c:pt idx="2">
                  <c:v>0.37</c:v>
                </c:pt>
                <c:pt idx="3">
                  <c:v>0.39293623507789999</c:v>
                </c:pt>
                <c:pt idx="4">
                  <c:v>0.4</c:v>
                </c:pt>
                <c:pt idx="5">
                  <c:v>0.31267091718259998</c:v>
                </c:pt>
                <c:pt idx="6">
                  <c:v>0.3</c:v>
                </c:pt>
                <c:pt idx="7">
                  <c:v>0.27255467192659999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FA8-4B3A-BE9F-31BD9AE5C96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NET</c:v>
                </c:pt>
              </c:strCache>
            </c:strRef>
          </c:tx>
          <c:spPr>
            <a:noFill/>
            <a:ln>
              <a:noFill/>
            </a:ln>
            <a:effectLst>
              <a:outerShdw blurRad="40000" dist="23000" dir="5400000" rotWithShape="0">
                <a:sysClr val="window" lastClr="FFFFFF">
                  <a:alpha val="35000"/>
                </a:sysClr>
              </a:outerShdw>
            </a:effectLst>
          </c:spPr>
          <c:invertIfNegative val="0"/>
          <c:dLbls>
            <c:delete val="1"/>
          </c:dLbls>
          <c:cat>
            <c:strRef>
              <c:f>Sheet1!$A$2:$A$9</c:f>
              <c:strCache>
                <c:ptCount val="8"/>
                <c:pt idx="0">
                  <c:v>(ad supported)</c:v>
                </c:pt>
                <c:pt idx="1">
                  <c:v>(ad free)</c:v>
                </c:pt>
                <c:pt idx="2">
                  <c:v>(ad supported)</c:v>
                </c:pt>
                <c:pt idx="3">
                  <c:v>(ad free)</c:v>
                </c:pt>
                <c:pt idx="4">
                  <c:v>(ad supported)</c:v>
                </c:pt>
                <c:pt idx="5">
                  <c:v>(ad free)</c:v>
                </c:pt>
                <c:pt idx="6">
                  <c:v>(ad supported)</c:v>
                </c:pt>
                <c:pt idx="7">
                  <c:v>(ad free)</c:v>
                </c:pt>
              </c:strCache>
            </c:strRef>
          </c:cat>
          <c:val>
            <c:numRef>
              <c:f>Sheet1!$D$2:$D$9</c:f>
              <c:numCache>
                <c:formatCode>0%\ \ \ \ \ \ \ \ </c:formatCode>
                <c:ptCount val="8"/>
                <c:pt idx="0">
                  <c:v>0.87177019886249996</c:v>
                </c:pt>
                <c:pt idx="1">
                  <c:v>0.62634692233199996</c:v>
                </c:pt>
                <c:pt idx="2" formatCode="0%">
                  <c:v>0.74</c:v>
                </c:pt>
                <c:pt idx="3">
                  <c:v>0.73803947179389995</c:v>
                </c:pt>
                <c:pt idx="4" formatCode="0%">
                  <c:v>0.71</c:v>
                </c:pt>
                <c:pt idx="5">
                  <c:v>0.74308053888829995</c:v>
                </c:pt>
                <c:pt idx="6" formatCode="0%">
                  <c:v>0.7</c:v>
                </c:pt>
                <c:pt idx="7">
                  <c:v>0.73089695245749997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FA8-4B3A-BE9F-31BD9AE5C96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2050532640"/>
        <c:axId val="2050534960"/>
      </c:barChart>
      <c:catAx>
        <c:axId val="2050532640"/>
        <c:scaling>
          <c:orientation val="maxMin"/>
        </c:scaling>
        <c:delete val="1"/>
        <c:axPos val="l"/>
        <c:numFmt formatCode="General" sourceLinked="0"/>
        <c:majorTickMark val="out"/>
        <c:minorTickMark val="none"/>
        <c:tickLblPos val="nextTo"/>
        <c:crossAx val="2050534960"/>
        <c:crosses val="autoZero"/>
        <c:auto val="1"/>
        <c:lblAlgn val="ctr"/>
        <c:lblOffset val="100"/>
        <c:noMultiLvlLbl val="0"/>
      </c:catAx>
      <c:valAx>
        <c:axId val="2050534960"/>
        <c:scaling>
          <c:orientation val="minMax"/>
          <c:max val="1"/>
        </c:scaling>
        <c:delete val="1"/>
        <c:axPos val="t"/>
        <c:numFmt formatCode="0%\ \ \ \ \ \ \ \ " sourceLinked="1"/>
        <c:majorTickMark val="out"/>
        <c:minorTickMark val="none"/>
        <c:tickLblPos val="nextTo"/>
        <c:crossAx val="2050532640"/>
        <c:crosses val="autoZero"/>
        <c:crossBetween val="between"/>
      </c:valAx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283724697834356"/>
          <c:y val="0.91177614993950584"/>
          <c:w val="0.50838260091773502"/>
          <c:h val="8.8223850060494199E-2"/>
        </c:manualLayout>
      </c:layout>
      <c:overlay val="0"/>
      <c:txPr>
        <a:bodyPr/>
        <a:lstStyle/>
        <a:p>
          <a:pPr>
            <a:defRPr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1345485823067901"/>
          <c:y val="8.9600898707508302E-4"/>
          <c:w val="0.58654514176932104"/>
          <c:h val="0.9985696918502114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8-10 rating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1690-5C45-B450-45F9560A5EA1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1690-5C45-B450-45F9560A5EA1}"/>
              </c:ext>
            </c:extLst>
          </c:dPt>
          <c:dLbls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1690-5C45-B450-45F9560A5E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Century Gothic" charset="0"/>
                    <a:ea typeface="Century Gothic" charset="0"/>
                    <a:cs typeface="Century Gothic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Ads/promos were customzied for you</c:v>
                </c:pt>
                <c:pt idx="1">
                  <c:v>Ads/promos were based on products you purchased/searched</c:v>
                </c:pt>
                <c:pt idx="2">
                  <c:v>There was a countdown clock</c:v>
                </c:pt>
                <c:pt idx="3">
                  <c:v>Ads/promos were shown before the show began</c:v>
                </c:pt>
                <c:pt idx="4">
                  <c:v>The exact same ad ran more than once</c:v>
                </c:pt>
              </c:strCache>
            </c:strRef>
          </c:cat>
          <c:val>
            <c:numRef>
              <c:f>Sheet1!$B$2:$B$6</c:f>
              <c:numCache>
                <c:formatCode>0%\ \ \ \ \ \ \ \ </c:formatCode>
                <c:ptCount val="5"/>
                <c:pt idx="0">
                  <c:v>0.5980463170793</c:v>
                </c:pt>
                <c:pt idx="1">
                  <c:v>0.55546814313839998</c:v>
                </c:pt>
                <c:pt idx="2">
                  <c:v>0.540135803947</c:v>
                </c:pt>
                <c:pt idx="3">
                  <c:v>0.5142910032836</c:v>
                </c:pt>
                <c:pt idx="4">
                  <c:v>0.40786270704409999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690-5C45-B450-45F9560A5E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9"/>
        <c:axId val="-952587680"/>
        <c:axId val="-952585904"/>
      </c:barChart>
      <c:catAx>
        <c:axId val="-952587680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-952585904"/>
        <c:crosses val="autoZero"/>
        <c:auto val="1"/>
        <c:lblAlgn val="ctr"/>
        <c:lblOffset val="100"/>
        <c:noMultiLvlLbl val="0"/>
      </c:catAx>
      <c:valAx>
        <c:axId val="-952585904"/>
        <c:scaling>
          <c:orientation val="minMax"/>
        </c:scaling>
        <c:delete val="1"/>
        <c:axPos val="t"/>
        <c:numFmt formatCode="0%\ \ \ \ \ \ \ \ " sourceLinked="1"/>
        <c:majorTickMark val="none"/>
        <c:minorTickMark val="none"/>
        <c:tickLblPos val="nextTo"/>
        <c:crossAx val="-952587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588440944881901"/>
          <c:y val="0.16109075149031701"/>
          <c:w val="0.391551667415444"/>
          <c:h val="0.72648331470934302"/>
        </c:manualLayout>
      </c:layout>
      <c:pieChart>
        <c:varyColors val="1"/>
        <c:ser>
          <c:idx val="1"/>
          <c:order val="1"/>
          <c:tx>
            <c:strRef>
              <c:f>Sheet1!$C$1</c:f>
              <c:strCache>
                <c:ptCount val="1"/>
                <c:pt idx="0">
                  <c:v>DON'T CHANGE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2FE-4323-B06D-E234943E0C8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2FE-4323-B06D-E234943E0C8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2FE-4323-B06D-E234943E0C8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2FE-4323-B06D-E234943E0C8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2FE-4323-B06D-E234943E0C8F}"/>
              </c:ext>
            </c:extLst>
          </c:dPt>
          <c:dLbls>
            <c:dLbl>
              <c:idx val="0"/>
              <c:layout>
                <c:manualLayout>
                  <c:x val="-8.8199689272043802E-3"/>
                  <c:y val="6.135652556347120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3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2FE-4323-B06D-E234943E0C8F}"/>
                </c:ext>
              </c:extLst>
            </c:dLbl>
            <c:dLbl>
              <c:idx val="1"/>
              <c:layout>
                <c:manualLayout>
                  <c:x val="-0.264373455141306"/>
                  <c:y val="-0.3274973979018290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6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2FE-4323-B06D-E234943E0C8F}"/>
                </c:ext>
              </c:extLst>
            </c:dLbl>
            <c:dLbl>
              <c:idx val="2"/>
              <c:layout>
                <c:manualLayout>
                  <c:x val="8.8746812261174896E-2"/>
                  <c:y val="-0.1299099460084109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2FE-4323-B06D-E234943E0C8F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2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E2FE-4323-B06D-E234943E0C8F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2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E2FE-4323-B06D-E234943E0C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Enjoy 
game 
more</c:v>
                </c:pt>
                <c:pt idx="1">
                  <c:v>Enjoy 
game 
less</c:v>
                </c:pt>
                <c:pt idx="2">
                  <c:v>No difference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2FE-4323-B06D-E234943E0C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UPDATE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E2FE-4323-B06D-E234943E0C8F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E2FE-4323-B06D-E234943E0C8F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E2FE-4323-B06D-E234943E0C8F}"/>
              </c:ext>
            </c:extLst>
          </c:dPt>
          <c:dPt>
            <c:idx val="3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2-E2FE-4323-B06D-E234943E0C8F}"/>
              </c:ext>
            </c:extLst>
          </c:dPt>
          <c:dPt>
            <c:idx val="4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4-E2FE-4323-B06D-E234943E0C8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6-E2FE-4323-B06D-E234943E0C8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8-E2FE-4323-B06D-E234943E0C8F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A-E2FE-4323-B06D-E234943E0C8F}"/>
              </c:ext>
            </c:extLst>
          </c:dPt>
          <c:dLbls>
            <c:dLbl>
              <c:idx val="0"/>
              <c:layout>
                <c:manualLayout>
                  <c:x val="-0.15138071362873701"/>
                  <c:y val="-0.11391961705729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2FE-4323-B06D-E234943E0C8F}"/>
                </c:ext>
              </c:extLst>
            </c:dLbl>
            <c:dLbl>
              <c:idx val="1"/>
              <c:layout>
                <c:manualLayout>
                  <c:x val="0.15893294631155999"/>
                  <c:y val="-4.321726009273840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2FE-4323-B06D-E234943E0C8F}"/>
                </c:ext>
              </c:extLst>
            </c:dLbl>
            <c:dLbl>
              <c:idx val="2"/>
              <c:layout>
                <c:manualLayout>
                  <c:x val="0.101968760567936"/>
                  <c:y val="0.1724746895830779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2FE-4323-B06D-E234943E0C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Enjoy 
game 
more</c:v>
                </c:pt>
                <c:pt idx="1">
                  <c:v>Enjoy 
game 
less</c:v>
                </c:pt>
                <c:pt idx="2">
                  <c:v>No difference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0.61066714334689998</c:v>
                </c:pt>
                <c:pt idx="1">
                  <c:v>0.23214571429379999</c:v>
                </c:pt>
                <c:pt idx="2">
                  <c:v>0.15718714235930001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E2FE-4323-B06D-E234943E0C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030993628551699"/>
          <c:y val="2.0409854600948799E-2"/>
          <c:w val="0.68071609914010001"/>
          <c:h val="0.8309243808908159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Excellent 
value</c:v>
                </c:pt>
              </c:strCache>
            </c:strRef>
          </c:tx>
          <c:spPr>
            <a:solidFill>
              <a:srgbClr val="83CE39">
                <a:lumMod val="75000"/>
              </a:srgbClr>
            </a:solidFill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AC22-45C4-BDC3-6E7CBBACDF5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0" i="0">
                    <a:solidFill>
                      <a:schemeClr val="bg1"/>
                    </a:solidFill>
                    <a:latin typeface="Century Gothic" panose="020B0502020202020204" pitchFamily="34" charset="0"/>
                    <a:ea typeface="Futura" charset="0"/>
                    <a:cs typeface="Futura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5+</c:v>
                </c:pt>
                <c:pt idx="1">
                  <c:v>4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</c:strCache>
            </c:strRef>
          </c:cat>
          <c:val>
            <c:numRef>
              <c:f>Sheet1!$B$2:$F$2</c:f>
              <c:numCache>
                <c:formatCode>0%\ \ \ \ \ \ \ \ </c:formatCode>
                <c:ptCount val="5"/>
                <c:pt idx="0">
                  <c:v>0.28999999999999998</c:v>
                </c:pt>
                <c:pt idx="1">
                  <c:v>0.1939304914767</c:v>
                </c:pt>
                <c:pt idx="2">
                  <c:v>0.13</c:v>
                </c:pt>
                <c:pt idx="3">
                  <c:v>0.14000000000000001</c:v>
                </c:pt>
                <c:pt idx="4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22-45C4-BDC3-6E7CBBACDF52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Good 
value</c:v>
                </c:pt>
              </c:strCache>
            </c:strRef>
          </c:tx>
          <c:spPr>
            <a:solidFill>
              <a:srgbClr val="83CE3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0" i="0">
                    <a:solidFill>
                      <a:schemeClr val="bg1"/>
                    </a:solidFill>
                    <a:latin typeface="Century Gothic" charset="0"/>
                    <a:ea typeface="Century Gothic" charset="0"/>
                    <a:cs typeface="Century Gothic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Sheet1!$B$1:$F$1</c:f>
              <c:strCache>
                <c:ptCount val="5"/>
                <c:pt idx="0">
                  <c:v>5+</c:v>
                </c:pt>
                <c:pt idx="1">
                  <c:v>4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</c:strCache>
            </c:strRef>
          </c:cat>
          <c:val>
            <c:numRef>
              <c:f>Sheet1!$B$3:$F$3</c:f>
              <c:numCache>
                <c:formatCode>0%\ \ \ \ \ \ \ \ </c:formatCode>
                <c:ptCount val="5"/>
                <c:pt idx="0">
                  <c:v>0.41672434787070001</c:v>
                </c:pt>
                <c:pt idx="1">
                  <c:v>0.46</c:v>
                </c:pt>
                <c:pt idx="2">
                  <c:v>0.43222839348129999</c:v>
                </c:pt>
                <c:pt idx="3">
                  <c:v>0.36210635850779999</c:v>
                </c:pt>
                <c:pt idx="4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22-45C4-BDC3-6E7CBBACDF52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Fair 
value</c:v>
                </c:pt>
              </c:strCache>
            </c:strRef>
          </c:tx>
          <c:spPr>
            <a:solidFill>
              <a:srgbClr val="FF0000">
                <a:lumMod val="60000"/>
                <a:lumOff val="40000"/>
              </a:srgbClr>
            </a:solidFill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0" i="0">
                    <a:solidFill>
                      <a:schemeClr val="bg1"/>
                    </a:solidFill>
                    <a:latin typeface="Century Gothic" charset="0"/>
                    <a:ea typeface="Century Gothic" charset="0"/>
                    <a:cs typeface="Century Gothic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Sheet1!$B$1:$F$1</c:f>
              <c:strCache>
                <c:ptCount val="5"/>
                <c:pt idx="0">
                  <c:v>5+</c:v>
                </c:pt>
                <c:pt idx="1">
                  <c:v>4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</c:strCache>
            </c:strRef>
          </c:cat>
          <c:val>
            <c:numRef>
              <c:f>Sheet1!$B$4:$F$4</c:f>
              <c:numCache>
                <c:formatCode>0%\ \ \ \ \ \ \ \ </c:formatCode>
                <c:ptCount val="5"/>
                <c:pt idx="0">
                  <c:v>0.26</c:v>
                </c:pt>
                <c:pt idx="1">
                  <c:v>0.30088380691330002</c:v>
                </c:pt>
                <c:pt idx="2">
                  <c:v>0.36239775983650002</c:v>
                </c:pt>
                <c:pt idx="3">
                  <c:v>0.360173935813</c:v>
                </c:pt>
                <c:pt idx="4">
                  <c:v>0.3286203879388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C22-45C4-BDC3-6E7CBBACDF52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Poor 
value</c:v>
                </c:pt>
              </c:strCache>
            </c:strRef>
          </c:tx>
          <c:spPr>
            <a:solidFill>
              <a:srgbClr val="FF0000"/>
            </a:solidFill>
            <a:effectLst/>
          </c:spPr>
          <c:invertIfNegative val="0"/>
          <c:dLbls>
            <c:dLbl>
              <c:idx val="0"/>
              <c:layout>
                <c:manualLayout>
                  <c:x val="7.1167447600342399E-3"/>
                  <c:y val="1.50384601268468E-2"/>
                </c:manualLayout>
              </c:layout>
              <c:tx>
                <c:rich>
                  <a:bodyPr/>
                  <a:lstStyle/>
                  <a:p>
                    <a:fld id="{94167099-2186-D04E-B04F-93F098FBF2BF}" type="VALUE">
                      <a:rPr lang="en-US" smtClean="0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631083489505799"/>
                      <c:h val="0.1302567599725799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AC22-45C4-BDC3-6E7CBBACDF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r">
                  <a:defRPr lang="en-US" sz="2400" b="0" i="0" u="none" strike="noStrike" kern="1200" baseline="0">
                    <a:solidFill>
                      <a:schemeClr val="bg1"/>
                    </a:solidFill>
                    <a:latin typeface="Century Gothic" charset="0"/>
                    <a:ea typeface="Century Gothic" charset="0"/>
                    <a:cs typeface="Century Gothic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Sheet1!$B$1:$F$1</c:f>
              <c:strCache>
                <c:ptCount val="5"/>
                <c:pt idx="0">
                  <c:v>5+</c:v>
                </c:pt>
                <c:pt idx="1">
                  <c:v>4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</c:strCache>
            </c:strRef>
          </c:cat>
          <c:val>
            <c:numRef>
              <c:f>Sheet1!$B$5:$F$5</c:f>
              <c:numCache>
                <c:formatCode>0%\ \ \ \ \ \ \ \ </c:formatCode>
                <c:ptCount val="5"/>
                <c:pt idx="0">
                  <c:v>0.03</c:v>
                </c:pt>
                <c:pt idx="1">
                  <c:v>0.04</c:v>
                </c:pt>
                <c:pt idx="2">
                  <c:v>7.8916834406879993E-2</c:v>
                </c:pt>
                <c:pt idx="3">
                  <c:v>0.13485419499420001</c:v>
                </c:pt>
                <c:pt idx="4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C22-45C4-BDC3-6E7CBBACDF5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899581840"/>
        <c:axId val="899476832"/>
      </c:barChart>
      <c:catAx>
        <c:axId val="899581840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3200" b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pPr>
            <a:endParaRPr lang="en-US"/>
          </a:p>
        </c:txPr>
        <c:crossAx val="899476832"/>
        <c:crosses val="autoZero"/>
        <c:auto val="1"/>
        <c:lblAlgn val="ctr"/>
        <c:lblOffset val="100"/>
        <c:noMultiLvlLbl val="0"/>
      </c:catAx>
      <c:valAx>
        <c:axId val="899476832"/>
        <c:scaling>
          <c:orientation val="minMax"/>
          <c:max val="1"/>
        </c:scaling>
        <c:delete val="1"/>
        <c:axPos val="t"/>
        <c:numFmt formatCode="0%\ \ \ \ \ \ \ \ " sourceLinked="1"/>
        <c:majorTickMark val="out"/>
        <c:minorTickMark val="none"/>
        <c:tickLblPos val="nextTo"/>
        <c:crossAx val="8995818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53783633785948"/>
          <c:y val="0.83754186689966503"/>
          <c:w val="0.74094560815461197"/>
          <c:h val="0.16245813310033499"/>
        </c:manualLayout>
      </c:layout>
      <c:overlay val="0"/>
      <c:txPr>
        <a:bodyPr/>
        <a:lstStyle/>
        <a:p>
          <a:pPr>
            <a:defRPr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584442126604401"/>
          <c:y val="8.9597215045282704E-4"/>
          <c:w val="0.77198370345271805"/>
          <c:h val="0.8680955323239180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Traditional only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16F-704F-B630-71961880011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16F-704F-B630-719618800116}"/>
              </c:ext>
            </c:extLst>
          </c:dPt>
          <c:dLbls>
            <c:dLbl>
              <c:idx val="1"/>
              <c:layout>
                <c:manualLayout>
                  <c:x val="1.909184877098099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16F-704F-B630-7196188001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Century Gothic" charset="0"/>
                    <a:ea typeface="Century Gothic" charset="0"/>
                    <a:cs typeface="Century Gothic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Sheet1!$B$2:$B$8</c:f>
              <c:numCache>
                <c:formatCode>0%</c:formatCode>
                <c:ptCount val="7"/>
                <c:pt idx="0">
                  <c:v>0.31264940979360001</c:v>
                </c:pt>
                <c:pt idx="1">
                  <c:v>0.3354312067993</c:v>
                </c:pt>
                <c:pt idx="2">
                  <c:v>0.26859752941589998</c:v>
                </c:pt>
                <c:pt idx="3">
                  <c:v>0.17914351130110001</c:v>
                </c:pt>
                <c:pt idx="4">
                  <c:v>0.16443250471029999</c:v>
                </c:pt>
                <c:pt idx="5">
                  <c:v>0.20527526741880001</c:v>
                </c:pt>
                <c:pt idx="6">
                  <c:v>0.10432528051209999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16F-704F-B630-71961880011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Traditional and Streaming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116F-704F-B630-71961880011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116F-704F-B630-71961880011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Century Gothic" charset="0"/>
                    <a:ea typeface="Century Gothic" charset="0"/>
                    <a:cs typeface="Century Gothic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Sheet1!$C$2:$C$8</c:f>
              <c:numCache>
                <c:formatCode>0%</c:formatCode>
                <c:ptCount val="7"/>
                <c:pt idx="0">
                  <c:v>0.60554726122610003</c:v>
                </c:pt>
                <c:pt idx="1">
                  <c:v>0.56628047385960001</c:v>
                </c:pt>
                <c:pt idx="2">
                  <c:v>0.60683155306699998</c:v>
                </c:pt>
                <c:pt idx="3">
                  <c:v>0.70141651605889999</c:v>
                </c:pt>
                <c:pt idx="4">
                  <c:v>0.69442100063099998</c:v>
                </c:pt>
                <c:pt idx="5">
                  <c:v>0.62097822024229998</c:v>
                </c:pt>
                <c:pt idx="6">
                  <c:v>0.70840797983930004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16F-704F-B630-71961880011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Streaming Only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116F-704F-B630-71961880011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116F-704F-B630-71961880011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Century Gothic" charset="0"/>
                    <a:ea typeface="Century Gothic" charset="0"/>
                    <a:cs typeface="Century Gothic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Sheet1!$D$2:$D$8</c:f>
              <c:numCache>
                <c:formatCode>0%</c:formatCode>
                <c:ptCount val="7"/>
                <c:pt idx="0">
                  <c:v>8.1803328980260007E-2</c:v>
                </c:pt>
                <c:pt idx="1">
                  <c:v>9.8288319341120006E-2</c:v>
                </c:pt>
                <c:pt idx="2">
                  <c:v>0.1245709175171</c:v>
                </c:pt>
                <c:pt idx="3">
                  <c:v>0.11943997264</c:v>
                </c:pt>
                <c:pt idx="4">
                  <c:v>0.1411464946588</c:v>
                </c:pt>
                <c:pt idx="5">
                  <c:v>0.17374651233890001</c:v>
                </c:pt>
                <c:pt idx="6">
                  <c:v>0.18726673964859999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16F-704F-B630-7196188001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9"/>
        <c:overlap val="100"/>
        <c:axId val="1077855472"/>
        <c:axId val="1077857648"/>
      </c:barChart>
      <c:catAx>
        <c:axId val="10778554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7857648"/>
        <c:crosses val="autoZero"/>
        <c:auto val="1"/>
        <c:lblAlgn val="ctr"/>
        <c:lblOffset val="100"/>
        <c:noMultiLvlLbl val="0"/>
      </c:catAx>
      <c:valAx>
        <c:axId val="107785764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077855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030993628551699"/>
          <c:y val="2.0409854600948799E-2"/>
          <c:w val="0.77126809578147504"/>
          <c:h val="0.83092438089081599"/>
        </c:manualLayout>
      </c:layout>
      <c:barChart>
        <c:barDir val="bar"/>
        <c:grouping val="stacked"/>
        <c:varyColors val="0"/>
        <c:ser>
          <c:idx val="3"/>
          <c:order val="0"/>
          <c:tx>
            <c:strRef>
              <c:f>Sheet1!$E$1</c:f>
              <c:strCache>
                <c:ptCount val="1"/>
                <c:pt idx="0">
                  <c:v>Three or more</c:v>
                </c:pt>
              </c:strCache>
            </c:strRef>
          </c:tx>
          <c:spPr>
            <a:solidFill>
              <a:srgbClr val="83CE39">
                <a:lumMod val="75000"/>
              </a:srgbClr>
            </a:solidFill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0" i="0">
                    <a:solidFill>
                      <a:schemeClr val="bg1"/>
                    </a:solidFill>
                    <a:latin typeface="Century Gothic" panose="020B0502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Sheet1!$E$2:$E$5</c:f>
              <c:numCache>
                <c:formatCode>0%</c:formatCode>
                <c:ptCount val="4"/>
                <c:pt idx="0">
                  <c:v>0.47</c:v>
                </c:pt>
                <c:pt idx="1">
                  <c:v>0.28999999999999998</c:v>
                </c:pt>
                <c:pt idx="2">
                  <c:v>0.13</c:v>
                </c:pt>
                <c:pt idx="3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C22-45C4-BDC3-6E7CBBACDF52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Two</c:v>
                </c:pt>
              </c:strCache>
            </c:strRef>
          </c:tx>
          <c:spPr>
            <a:solidFill>
              <a:srgbClr val="7BD0DF">
                <a:lumMod val="75000"/>
              </a:srgbClr>
            </a:solidFill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0" i="0">
                    <a:solidFill>
                      <a:schemeClr val="bg1"/>
                    </a:solidFill>
                    <a:latin typeface="Century Gothic" charset="0"/>
                    <a:ea typeface="Century Gothic" charset="0"/>
                    <a:cs typeface="Century Gothic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Sheet1!$D$2:$D$5</c:f>
              <c:numCache>
                <c:formatCode>0%</c:formatCode>
                <c:ptCount val="4"/>
                <c:pt idx="0">
                  <c:v>0.16</c:v>
                </c:pt>
                <c:pt idx="1">
                  <c:v>0.22</c:v>
                </c:pt>
                <c:pt idx="2">
                  <c:v>0.34</c:v>
                </c:pt>
                <c:pt idx="3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C22-45C4-BDC3-6E7CBBACDF52}"/>
            </c:ext>
          </c:extLst>
        </c:ser>
        <c:ser>
          <c:idx val="1"/>
          <c:order val="2"/>
          <c:tx>
            <c:strRef>
              <c:f>Sheet1!$C$1</c:f>
              <c:strCache>
                <c:ptCount val="1"/>
                <c:pt idx="0">
                  <c:v>Only one</c:v>
                </c:pt>
              </c:strCache>
            </c:strRef>
          </c:tx>
          <c:spPr>
            <a:solidFill>
              <a:srgbClr val="7BD0D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0" i="0">
                    <a:solidFill>
                      <a:schemeClr val="bg1"/>
                    </a:solidFill>
                    <a:latin typeface="Century Gothic" charset="0"/>
                    <a:ea typeface="Century Gothic" charset="0"/>
                    <a:cs typeface="Century Gothic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Sheet1!$C$2:$C$5</c:f>
              <c:numCache>
                <c:formatCode>0%</c:formatCode>
                <c:ptCount val="4"/>
                <c:pt idx="0">
                  <c:v>0.18</c:v>
                </c:pt>
                <c:pt idx="1">
                  <c:v>0.23</c:v>
                </c:pt>
                <c:pt idx="2">
                  <c:v>0.28000000000000003</c:v>
                </c:pt>
                <c:pt idx="3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22-45C4-BDC3-6E7CBBACDF52}"/>
            </c:ext>
          </c:extLst>
        </c:ser>
        <c:ser>
          <c:idx val="0"/>
          <c:order val="3"/>
          <c:tx>
            <c:strRef>
              <c:f>Sheet1!$B$1</c:f>
              <c:strCache>
                <c:ptCount val="1"/>
                <c:pt idx="0">
                  <c:v>None</c:v>
                </c:pt>
              </c:strCache>
            </c:strRef>
          </c:tx>
          <c:spPr>
            <a:solidFill>
              <a:sysClr val="window" lastClr="FFFFFF">
                <a:lumMod val="85000"/>
              </a:sysClr>
            </a:solidFill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AC22-45C4-BDC3-6E7CBBACDF5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>
                    <a:solidFill>
                      <a:schemeClr val="bg1"/>
                    </a:solidFill>
                    <a:latin typeface="Century Gothic" panose="020B0502020202020204" pitchFamily="34" charset="0"/>
                    <a:ea typeface="Futura" charset="0"/>
                    <a:cs typeface="Futura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Sheet1!$B$2:$B$5</c:f>
              <c:numCache>
                <c:formatCode>0%</c:formatCode>
                <c:ptCount val="4"/>
                <c:pt idx="0">
                  <c:v>0.2</c:v>
                </c:pt>
                <c:pt idx="1">
                  <c:v>0.27</c:v>
                </c:pt>
                <c:pt idx="2">
                  <c:v>0.26</c:v>
                </c:pt>
                <c:pt idx="3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22-45C4-BDC3-6E7CBBACDF5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899581840"/>
        <c:axId val="899476832"/>
      </c:barChart>
      <c:catAx>
        <c:axId val="899581840"/>
        <c:scaling>
          <c:orientation val="maxMin"/>
        </c:scaling>
        <c:delete val="1"/>
        <c:axPos val="l"/>
        <c:numFmt formatCode="General" sourceLinked="0"/>
        <c:majorTickMark val="out"/>
        <c:minorTickMark val="none"/>
        <c:tickLblPos val="nextTo"/>
        <c:crossAx val="899476832"/>
        <c:crosses val="autoZero"/>
        <c:auto val="1"/>
        <c:lblAlgn val="ctr"/>
        <c:lblOffset val="100"/>
        <c:noMultiLvlLbl val="0"/>
      </c:catAx>
      <c:valAx>
        <c:axId val="899476832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8995818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53783633785948"/>
          <c:y val="0.83754186689966503"/>
          <c:w val="0.73113730733459714"/>
          <c:h val="0.16245813310033494"/>
        </c:manualLayout>
      </c:layout>
      <c:overlay val="0"/>
      <c:txPr>
        <a:bodyPr/>
        <a:lstStyle/>
        <a:p>
          <a:pPr>
            <a:defRPr sz="160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9299189729687527"/>
        </c:manualLayout>
      </c:layout>
      <c:lineChart>
        <c:grouping val="standar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Sheet1!$A$2:$A$8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624-4106-9B60-DC2BF43D0211}"/>
            </c:ext>
          </c:extLst>
        </c:ser>
        <c:ser>
          <c:idx val="1"/>
          <c:order val="1"/>
          <c:tx>
            <c:strRef>
              <c:f>Sheet1!$B$1</c:f>
              <c:strCache>
                <c:ptCount val="1"/>
                <c:pt idx="0">
                  <c:v>MVPD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4.6121216670783144E-2"/>
                  <c:y val="-7.28424656309062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CF4-2C48-87EC-E15AB11DD2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000" b="0" i="0" u="none" strike="noStrike" kern="1200" baseline="0">
                    <a:solidFill>
                      <a:schemeClr val="accent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Sheet1!$B$2:$B$8</c:f>
              <c:numCache>
                <c:formatCode>0%</c:formatCode>
                <c:ptCount val="6"/>
                <c:pt idx="0">
                  <c:v>0.48</c:v>
                </c:pt>
                <c:pt idx="1">
                  <c:v>0.47</c:v>
                </c:pt>
                <c:pt idx="2">
                  <c:v>0.37</c:v>
                </c:pt>
                <c:pt idx="3">
                  <c:v>0.34</c:v>
                </c:pt>
                <c:pt idx="4">
                  <c:v>0.3</c:v>
                </c:pt>
                <c:pt idx="5">
                  <c:v>0.28999999999999998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624-4106-9B60-DC2BF43D0211}"/>
            </c:ext>
          </c:extLst>
        </c:ser>
        <c:ser>
          <c:idx val="2"/>
          <c:order val="2"/>
          <c:tx>
            <c:strRef>
              <c:f>Sheet1!$C$1</c:f>
              <c:strCache>
                <c:ptCount val="1"/>
                <c:pt idx="0">
                  <c:v>Netflix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000" b="0" i="0" u="none" strike="noStrike" kern="1200" baseline="0">
                    <a:solidFill>
                      <a:schemeClr val="accent5">
                        <a:lumMod val="7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Sheet1!$C$2:$C$8</c:f>
              <c:numCache>
                <c:formatCode>0%</c:formatCode>
                <c:ptCount val="6"/>
                <c:pt idx="0">
                  <c:v>0.15466399316609999</c:v>
                </c:pt>
                <c:pt idx="1">
                  <c:v>0.19030276903859999</c:v>
                </c:pt>
                <c:pt idx="2">
                  <c:v>0.23141138206</c:v>
                </c:pt>
                <c:pt idx="3">
                  <c:v>0.20960984536650001</c:v>
                </c:pt>
                <c:pt idx="4">
                  <c:v>0.2302570849252</c:v>
                </c:pt>
                <c:pt idx="5">
                  <c:v>0.202590477692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0624-4106-9B60-DC2BF43D0211}"/>
            </c:ext>
          </c:extLst>
        </c:ser>
        <c:ser>
          <c:idx val="3"/>
          <c:order val="3"/>
          <c:tx>
            <c:strRef>
              <c:f>Sheet1!$D$1</c:f>
              <c:strCache>
                <c:ptCount val="1"/>
                <c:pt idx="0">
                  <c:v>REMAINING B5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5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CF4-2C48-87EC-E15AB11DD2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000" b="0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Sheet1!$D$2:$D$8</c:f>
              <c:numCache>
                <c:formatCode>0%</c:formatCode>
                <c:ptCount val="6"/>
                <c:pt idx="0">
                  <c:v>4.8027032153680004E-2</c:v>
                </c:pt>
                <c:pt idx="1">
                  <c:v>5.2549103683249998E-2</c:v>
                </c:pt>
                <c:pt idx="2">
                  <c:v>7.1809099973389995E-2</c:v>
                </c:pt>
                <c:pt idx="3">
                  <c:v>9.5765764421710003E-2</c:v>
                </c:pt>
                <c:pt idx="4">
                  <c:v>0.10687123587449299</c:v>
                </c:pt>
                <c:pt idx="5">
                  <c:v>0.14513565399558001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0624-4106-9B60-DC2BF43D02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77713584"/>
        <c:axId val="1099320368"/>
      </c:lineChart>
      <c:catAx>
        <c:axId val="10777135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99320368"/>
        <c:crosses val="autoZero"/>
        <c:auto val="1"/>
        <c:lblAlgn val="ctr"/>
        <c:lblOffset val="100"/>
        <c:noMultiLvlLbl val="0"/>
      </c:catAx>
      <c:valAx>
        <c:axId val="1099320368"/>
        <c:scaling>
          <c:orientation val="minMax"/>
          <c:max val="0.55000000000000004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077713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637382501773572"/>
          <c:y val="0.13454276738234"/>
          <c:w val="0.50278099214196792"/>
          <c:h val="0.8409995419142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 lot more likely</c:v>
                </c:pt>
              </c:strCache>
            </c:strRef>
          </c:tx>
          <c:spPr>
            <a:solidFill>
              <a:srgbClr val="83CE39">
                <a:lumMod val="75000"/>
              </a:srgbClr>
            </a:solidFill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D4C3-1D46-9469-14B9D90F5731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D4C3-1D46-9469-14B9D90F5731}"/>
              </c:ext>
            </c:extLst>
          </c:dPt>
          <c:dLbls>
            <c:dLbl>
              <c:idx val="0"/>
              <c:layout>
                <c:manualLayout>
                  <c:x val="1.0778637250197022E-2"/>
                  <c:y val="6.85354725035144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C3-1D46-9469-14B9D90F573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43%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4C3-1D46-9469-14B9D90F57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>
                    <a:solidFill>
                      <a:schemeClr val="bg1"/>
                    </a:solidFill>
                    <a:latin typeface="Century Gothic" panose="020B0502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Sheet1!$A$2:$A$3</c:f>
              <c:strCache>
                <c:ptCount val="2"/>
                <c:pt idx="0">
                  <c:v>All SVOD users</c:v>
                </c:pt>
                <c:pt idx="1">
                  <c:v>Age 18-34</c:v>
                </c:pt>
              </c:strCache>
            </c:strRef>
          </c:cat>
          <c:val>
            <c:numRef>
              <c:f>Sheet1!$B$2:$B$3</c:f>
              <c:numCache>
                <c:formatCode>0%\ \↑</c:formatCode>
                <c:ptCount val="2"/>
                <c:pt idx="0" formatCode="0%\ \ \ \ \ \ \ \ ">
                  <c:v>0.3358864117725</c:v>
                </c:pt>
                <c:pt idx="1">
                  <c:v>0.43265429000580002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C3-1D46-9469-14B9D90F573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 little more likely</c:v>
                </c:pt>
              </c:strCache>
            </c:strRef>
          </c:tx>
          <c:spPr>
            <a:solidFill>
              <a:srgbClr val="83CE39"/>
            </a:solidFill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4C3-1D46-9469-14B9D90F5731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D4C3-1D46-9469-14B9D90F5731}"/>
              </c:ext>
            </c:extLst>
          </c:dPt>
          <c:dLbls>
            <c:dLbl>
              <c:idx val="0"/>
              <c:layout>
                <c:manualLayout>
                  <c:x val="1.5569142694729051E-2"/>
                  <c:y val="-6.282345738628092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4C3-1D46-9469-14B9D90F573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43%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D4C3-1D46-9469-14B9D90F57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>
                    <a:solidFill>
                      <a:schemeClr val="bg1"/>
                    </a:solidFill>
                    <a:latin typeface="Century Gothic" panose="020B0502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Sheet1!$A$2:$A$3</c:f>
              <c:strCache>
                <c:ptCount val="2"/>
                <c:pt idx="0">
                  <c:v>All SVOD users</c:v>
                </c:pt>
                <c:pt idx="1">
                  <c:v>Age 18-34</c:v>
                </c:pt>
              </c:strCache>
            </c:strRef>
          </c:cat>
          <c:val>
            <c:numRef>
              <c:f>Sheet1!$C$2:$C$3</c:f>
              <c:numCache>
                <c:formatCode>0%\ \↑</c:formatCode>
                <c:ptCount val="2"/>
                <c:pt idx="0" formatCode="0%\ \ \ \ \ \ \ \ ">
                  <c:v>0.37037074827450001</c:v>
                </c:pt>
                <c:pt idx="1">
                  <c:v>0.43488566420180003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4C3-1D46-9469-14B9D90F573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0"/>
        <c:overlap val="100"/>
        <c:axId val="1101524320"/>
        <c:axId val="1101496736"/>
      </c:barChart>
      <c:catAx>
        <c:axId val="11015243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Futura"/>
              </a:defRPr>
            </a:pPr>
            <a:endParaRPr lang="en-US"/>
          </a:p>
        </c:txPr>
        <c:crossAx val="1101496736"/>
        <c:crosses val="autoZero"/>
        <c:auto val="1"/>
        <c:lblAlgn val="ctr"/>
        <c:lblOffset val="100"/>
        <c:noMultiLvlLbl val="0"/>
      </c:catAx>
      <c:valAx>
        <c:axId val="1101496736"/>
        <c:scaling>
          <c:orientation val="minMax"/>
          <c:max val="1"/>
          <c:min val="0"/>
        </c:scaling>
        <c:delete val="1"/>
        <c:axPos val="l"/>
        <c:numFmt formatCode="0%\ \ \ \ \ \ \ \ " sourceLinked="1"/>
        <c:majorTickMark val="out"/>
        <c:minorTickMark val="none"/>
        <c:tickLblPos val="nextTo"/>
        <c:crossAx val="11015243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047008060591219"/>
          <c:y val="0.16543437728507787"/>
          <c:w val="0.21839423954922499"/>
          <c:h val="0.68969161735620399"/>
        </c:manualLayout>
      </c:layout>
      <c:overlay val="0"/>
      <c:txPr>
        <a:bodyPr/>
        <a:lstStyle/>
        <a:p>
          <a:pPr>
            <a:defRPr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Netflix</c:v>
                </c:pt>
              </c:strCache>
            </c:strRef>
          </c:tx>
          <c:spPr>
            <a:ln w="47625" cap="rnd">
              <a:solidFill>
                <a:schemeClr val="accent5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5"/>
              </a:solidFill>
              <a:ln w="47625">
                <a:solidFill>
                  <a:schemeClr val="accent5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3.8315187414281603E-2"/>
                  <c:y val="-5.99302255893311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783-42AB-BDBC-3237E19EF9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5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Feb 2020*</c:v>
                </c:pt>
                <c:pt idx="1">
                  <c:v>Jul 2020</c:v>
                </c:pt>
                <c:pt idx="2">
                  <c:v>Nov 2020</c:v>
                </c:pt>
                <c:pt idx="3">
                  <c:v>Feb 2021</c:v>
                </c:pt>
                <c:pt idx="4">
                  <c:v>Jun 2021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0.6</c:v>
                </c:pt>
                <c:pt idx="1">
                  <c:v>0.62788085100339996</c:v>
                </c:pt>
                <c:pt idx="2">
                  <c:v>0.65194105959269999</c:v>
                </c:pt>
                <c:pt idx="3" formatCode="0%\ \↑">
                  <c:v>0.70642358031219998</c:v>
                </c:pt>
                <c:pt idx="4" formatCode="0%\ \↓">
                  <c:v>0.66925642384009998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783-42AB-BDBC-3237E19EF9F2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Amazon</c:v>
                </c:pt>
              </c:strCache>
            </c:strRef>
          </c:tx>
          <c:spPr>
            <a:ln w="47625" cap="rnd">
              <a:solidFill>
                <a:schemeClr val="tx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tx2"/>
              </a:solidFill>
              <a:ln w="47625">
                <a:solidFill>
                  <a:schemeClr val="tx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2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Feb 2020*</c:v>
                </c:pt>
                <c:pt idx="1">
                  <c:v>Jul 2020</c:v>
                </c:pt>
                <c:pt idx="2">
                  <c:v>Nov 2020</c:v>
                </c:pt>
                <c:pt idx="3">
                  <c:v>Feb 2021</c:v>
                </c:pt>
                <c:pt idx="4">
                  <c:v>Jun 2021</c:v>
                </c:pt>
              </c:strCache>
            </c:strRef>
          </c:cat>
          <c:val>
            <c:numRef>
              <c:f>Sheet1!$D$2:$D$6</c:f>
              <c:numCache>
                <c:formatCode>0%</c:formatCode>
                <c:ptCount val="5"/>
                <c:pt idx="0">
                  <c:v>0.38</c:v>
                </c:pt>
                <c:pt idx="1">
                  <c:v>0.44036711726470001</c:v>
                </c:pt>
                <c:pt idx="2">
                  <c:v>0.45696853830630002</c:v>
                </c:pt>
                <c:pt idx="3" formatCode="0%\ \↑">
                  <c:v>0.51235906063750003</c:v>
                </c:pt>
                <c:pt idx="4">
                  <c:v>0.50963775830330005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783-42AB-BDBC-3237E19EF9F2}"/>
            </c:ext>
          </c:extLst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Hulu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1"/>
              </a:solidFill>
              <a:ln w="476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Feb 2020*</c:v>
                </c:pt>
                <c:pt idx="1">
                  <c:v>Jul 2020</c:v>
                </c:pt>
                <c:pt idx="2">
                  <c:v>Nov 2020</c:v>
                </c:pt>
                <c:pt idx="3">
                  <c:v>Feb 2021</c:v>
                </c:pt>
                <c:pt idx="4">
                  <c:v>Jun 2021</c:v>
                </c:pt>
              </c:strCache>
            </c:strRef>
          </c:cat>
          <c:val>
            <c:numRef>
              <c:f>Sheet1!$E$2:$E$6</c:f>
              <c:numCache>
                <c:formatCode>0%</c:formatCode>
                <c:ptCount val="5"/>
                <c:pt idx="0">
                  <c:v>0.25</c:v>
                </c:pt>
                <c:pt idx="1">
                  <c:v>0.32748005074249997</c:v>
                </c:pt>
                <c:pt idx="2" formatCode="0%\ \↑">
                  <c:v>0.36157096486630003</c:v>
                </c:pt>
                <c:pt idx="3" formatCode="0%\ \↑">
                  <c:v>0.4100427138503</c:v>
                </c:pt>
                <c:pt idx="4" formatCode="0%\ \↑">
                  <c:v>0.43959722251069999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783-42AB-BDBC-3237E19EF9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7094352"/>
        <c:axId val="527016672"/>
      </c:lineChart>
      <c:catAx>
        <c:axId val="527094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527016672"/>
        <c:crosses val="autoZero"/>
        <c:auto val="1"/>
        <c:lblAlgn val="ctr"/>
        <c:lblOffset val="100"/>
        <c:noMultiLvlLbl val="0"/>
      </c:catAx>
      <c:valAx>
        <c:axId val="52701667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527094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Netflix</c:v>
                </c:pt>
              </c:strCache>
            </c:strRef>
          </c:tx>
          <c:spPr>
            <a:ln w="47625" cap="rnd">
              <a:solidFill>
                <a:schemeClr val="bg1">
                  <a:lumMod val="85000"/>
                </a:schemeClr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bg1">
                  <a:lumMod val="85000"/>
                </a:schemeClr>
              </a:solidFill>
              <a:ln w="47625">
                <a:solidFill>
                  <a:schemeClr val="bg1">
                    <a:lumMod val="85000"/>
                  </a:schemeClr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3.8315187414281603E-2"/>
                  <c:y val="-5.99302255893311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783-42AB-BDBC-3237E19EF9F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71%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1090-1649-93EA-C798BF6DC6C6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67%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1090-1649-93EA-C798BF6DC6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>
                        <a:lumMod val="8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Feb 2020*</c:v>
                </c:pt>
                <c:pt idx="1">
                  <c:v>Jul 2020</c:v>
                </c:pt>
                <c:pt idx="2">
                  <c:v>Nov 2020</c:v>
                </c:pt>
                <c:pt idx="3">
                  <c:v>Feb 2021</c:v>
                </c:pt>
                <c:pt idx="4">
                  <c:v>Jun 2021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0.6</c:v>
                </c:pt>
                <c:pt idx="1">
                  <c:v>0.62788085100339996</c:v>
                </c:pt>
                <c:pt idx="2">
                  <c:v>0.65194105959269999</c:v>
                </c:pt>
                <c:pt idx="3" formatCode="0%\ \↑">
                  <c:v>0.70642358031219998</c:v>
                </c:pt>
                <c:pt idx="4" formatCode="0%\ \↓">
                  <c:v>0.66925642384009998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783-42AB-BDBC-3237E19EF9F2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Amazon</c:v>
                </c:pt>
              </c:strCache>
            </c:strRef>
          </c:tx>
          <c:spPr>
            <a:ln w="47625" cap="rnd">
              <a:solidFill>
                <a:schemeClr val="bg1">
                  <a:lumMod val="85000"/>
                </a:schemeClr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bg1">
                  <a:lumMod val="85000"/>
                </a:schemeClr>
              </a:solidFill>
              <a:ln w="47625">
                <a:solidFill>
                  <a:schemeClr val="bg1">
                    <a:lumMod val="85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>
                        <a:lumMod val="8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Feb 2020*</c:v>
                </c:pt>
                <c:pt idx="1">
                  <c:v>Jul 2020</c:v>
                </c:pt>
                <c:pt idx="2">
                  <c:v>Nov 2020</c:v>
                </c:pt>
                <c:pt idx="3">
                  <c:v>Feb 2021</c:v>
                </c:pt>
                <c:pt idx="4">
                  <c:v>Jun 2021</c:v>
                </c:pt>
              </c:strCache>
            </c:strRef>
          </c:cat>
          <c:val>
            <c:numRef>
              <c:f>Sheet1!$D$2:$D$6</c:f>
              <c:numCache>
                <c:formatCode>0%</c:formatCode>
                <c:ptCount val="5"/>
                <c:pt idx="0">
                  <c:v>0.38</c:v>
                </c:pt>
                <c:pt idx="1">
                  <c:v>0.44036711726470001</c:v>
                </c:pt>
                <c:pt idx="2">
                  <c:v>0.45696853830630002</c:v>
                </c:pt>
                <c:pt idx="3" formatCode="0%\ \↑">
                  <c:v>0.51235906063750003</c:v>
                </c:pt>
                <c:pt idx="4">
                  <c:v>0.50963775830330005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783-42AB-BDBC-3237E19EF9F2}"/>
            </c:ext>
          </c:extLst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Hulu</c:v>
                </c:pt>
              </c:strCache>
            </c:strRef>
          </c:tx>
          <c:spPr>
            <a:ln w="47625" cap="rnd">
              <a:solidFill>
                <a:schemeClr val="bg1">
                  <a:lumMod val="85000"/>
                </a:schemeClr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bg1">
                  <a:lumMod val="85000"/>
                </a:schemeClr>
              </a:solidFill>
              <a:ln w="47625">
                <a:solidFill>
                  <a:schemeClr val="bg1">
                    <a:lumMod val="85000"/>
                  </a:schemeClr>
                </a:solidFill>
              </a:ln>
              <a:effectLst/>
            </c:spPr>
          </c:marker>
          <c:dLbls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36%</a:t>
                    </a:r>
                  </a:p>
                </c:rich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1090-1649-93EA-C798BF6DC6C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41%</a:t>
                    </a:r>
                  </a:p>
                </c:rich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090-1649-93EA-C798BF6DC6C6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44%</a:t>
                    </a:r>
                  </a:p>
                </c:rich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1090-1649-93EA-C798BF6DC6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>
                        <a:lumMod val="8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Feb 2020*</c:v>
                </c:pt>
                <c:pt idx="1">
                  <c:v>Jul 2020</c:v>
                </c:pt>
                <c:pt idx="2">
                  <c:v>Nov 2020</c:v>
                </c:pt>
                <c:pt idx="3">
                  <c:v>Feb 2021</c:v>
                </c:pt>
                <c:pt idx="4">
                  <c:v>Jun 2021</c:v>
                </c:pt>
              </c:strCache>
            </c:strRef>
          </c:cat>
          <c:val>
            <c:numRef>
              <c:f>Sheet1!$E$2:$E$6</c:f>
              <c:numCache>
                <c:formatCode>0%</c:formatCode>
                <c:ptCount val="5"/>
                <c:pt idx="0">
                  <c:v>0.25</c:v>
                </c:pt>
                <c:pt idx="1">
                  <c:v>0.32748005074249997</c:v>
                </c:pt>
                <c:pt idx="2" formatCode="0%\ \↑">
                  <c:v>0.36157096486630003</c:v>
                </c:pt>
                <c:pt idx="3" formatCode="0%\ \↑">
                  <c:v>0.4100427138503</c:v>
                </c:pt>
                <c:pt idx="4" formatCode="0%\ \↑">
                  <c:v>0.43959722251069999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783-42AB-BDBC-3237E19EF9F2}"/>
            </c:ext>
          </c:extLst>
        </c:ser>
        <c:ser>
          <c:idx val="0"/>
          <c:order val="3"/>
          <c:tx>
            <c:strRef>
              <c:f>Sheet1!$H$1</c:f>
              <c:strCache>
                <c:ptCount val="1"/>
                <c:pt idx="0">
                  <c:v>HBO Max</c:v>
                </c:pt>
              </c:strCache>
            </c:strRef>
          </c:tx>
          <c:spPr>
            <a:ln w="571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57150">
                <a:solidFill>
                  <a:schemeClr val="accent3"/>
                </a:solidFill>
              </a:ln>
              <a:effectLst/>
            </c:spPr>
          </c:marker>
          <c:dLbls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18%</a:t>
                    </a:r>
                  </a:p>
                </c:rich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1090-1649-93EA-C798BF6DC6C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31%</a:t>
                    </a:r>
                  </a:p>
                </c:rich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1090-1649-93EA-C798BF6DC6C6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33%</a:t>
                    </a:r>
                  </a:p>
                </c:rich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1090-1649-93EA-C798BF6DC6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3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Feb 2020*</c:v>
                </c:pt>
                <c:pt idx="1">
                  <c:v>Jul 2020</c:v>
                </c:pt>
                <c:pt idx="2">
                  <c:v>Nov 2020</c:v>
                </c:pt>
                <c:pt idx="3">
                  <c:v>Feb 2021</c:v>
                </c:pt>
                <c:pt idx="4">
                  <c:v>Jun 2021</c:v>
                </c:pt>
              </c:strCache>
            </c:strRef>
          </c:cat>
          <c:val>
            <c:numRef>
              <c:f>Sheet1!$H$2:$H$6</c:f>
              <c:numCache>
                <c:formatCode>0%</c:formatCode>
                <c:ptCount val="5"/>
                <c:pt idx="1">
                  <c:v>0.149716702753</c:v>
                </c:pt>
                <c:pt idx="2" formatCode="0%\ \↑">
                  <c:v>0.175391230866</c:v>
                </c:pt>
                <c:pt idx="3" formatCode="0%\ \↑">
                  <c:v>0.31246956346679999</c:v>
                </c:pt>
                <c:pt idx="4" formatCode="0%\ \↑">
                  <c:v>0.32622883343469999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090-1649-93EA-C798BF6DC6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7094352"/>
        <c:axId val="527016672"/>
      </c:lineChart>
      <c:catAx>
        <c:axId val="527094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527016672"/>
        <c:crosses val="autoZero"/>
        <c:auto val="1"/>
        <c:lblAlgn val="ctr"/>
        <c:lblOffset val="100"/>
        <c:noMultiLvlLbl val="0"/>
      </c:catAx>
      <c:valAx>
        <c:axId val="52701667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527094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588440944881901"/>
          <c:y val="0.16109075149031701"/>
          <c:w val="0.391551667415444"/>
          <c:h val="0.72648331470934302"/>
        </c:manualLayout>
      </c:layout>
      <c:pieChart>
        <c:varyColors val="1"/>
        <c:ser>
          <c:idx val="1"/>
          <c:order val="1"/>
          <c:tx>
            <c:strRef>
              <c:f>Sheet1!$C$1</c:f>
              <c:strCache>
                <c:ptCount val="1"/>
                <c:pt idx="0">
                  <c:v>DON'T CHANGE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2-9E00-4D31-A56F-C07D89AA1CA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9E00-4D31-A56F-C07D89AA1CA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4-9E00-4D31-A56F-C07D89AA1CA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9E00-4D31-A56F-C07D89AA1CA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9E00-4D31-A56F-C07D89AA1CA3}"/>
              </c:ext>
            </c:extLst>
          </c:dPt>
          <c:dLbls>
            <c:dLbl>
              <c:idx val="0"/>
              <c:layout>
                <c:manualLayout>
                  <c:x val="7.3382740861700796E-2"/>
                  <c:y val="0.4308387563569849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E00-4D31-A56F-C07D89AA1CA3}"/>
                </c:ext>
              </c:extLst>
            </c:dLbl>
            <c:dLbl>
              <c:idx val="1"/>
              <c:layout>
                <c:manualLayout>
                  <c:x val="-0.50391646778042898"/>
                  <c:y val="-5.15021101199836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E00-4D31-A56F-C07D89AA1CA3}"/>
                </c:ext>
              </c:extLst>
            </c:dLbl>
            <c:dLbl>
              <c:idx val="2"/>
              <c:layout>
                <c:manualLayout>
                  <c:x val="-0.17397525436503"/>
                  <c:y val="-0.7486975984090059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9E00-4D31-A56F-C07D89AA1CA3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2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9E00-4D31-A56F-C07D89AA1CA3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2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9E00-4D31-A56F-C07D89AA1C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3"/>
                <c:pt idx="0">
                  <c:v>A lot more valuable</c:v>
                </c:pt>
                <c:pt idx="1">
                  <c:v>Little more valuable</c:v>
                </c:pt>
                <c:pt idx="2">
                  <c:v>No more valuable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E00-4D31-A56F-C07D89AA1C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UPDATE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2A3-4A6D-A32A-DA7DDCB15564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2A3-4A6D-A32A-DA7DDCB15564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2A3-4A6D-A32A-DA7DDCB15564}"/>
              </c:ext>
            </c:extLst>
          </c:dPt>
          <c:dPt>
            <c:idx val="3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2A3-4A6D-A32A-DA7DDCB15564}"/>
              </c:ext>
            </c:extLst>
          </c:dPt>
          <c:dPt>
            <c:idx val="4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2A3-4A6D-A32A-DA7DDCB1556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2A3-4A6D-A32A-DA7DDCB1556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2A3-4A6D-A32A-DA7DDCB1556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82A3-4A6D-A32A-DA7DDCB15564}"/>
              </c:ext>
            </c:extLst>
          </c:dPt>
          <c:dLbls>
            <c:dLbl>
              <c:idx val="0"/>
              <c:layout>
                <c:manualLayout>
                  <c:x val="-0.151937947494033"/>
                  <c:y val="-4.162652058079539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2A3-4A6D-A32A-DA7DDCB15564}"/>
                </c:ext>
              </c:extLst>
            </c:dLbl>
            <c:dLbl>
              <c:idx val="2"/>
              <c:layout>
                <c:manualLayout>
                  <c:x val="9.66011807561864E-2"/>
                  <c:y val="0.14165652413172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2A3-4A6D-A32A-DA7DDCB155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Century Gothic" charset="0"/>
                    <a:ea typeface="Century Gothic" charset="0"/>
                    <a:cs typeface="Century Gothic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3"/>
                <c:pt idx="0">
                  <c:v>A lot more valuable</c:v>
                </c:pt>
                <c:pt idx="1">
                  <c:v>Little more valuable</c:v>
                </c:pt>
                <c:pt idx="2">
                  <c:v>No more valuable</c:v>
                </c:pt>
              </c:strCache>
            </c:strRef>
          </c:cat>
          <c:val>
            <c:numRef>
              <c:f>Sheet1!$B$2:$B$6</c:f>
              <c:numCache>
                <c:formatCode>0%\ \ \ \ \ \ \ \ </c:formatCode>
                <c:ptCount val="5"/>
                <c:pt idx="0">
                  <c:v>0.56008768580900004</c:v>
                </c:pt>
                <c:pt idx="1">
                  <c:v>0.35218810626570002</c:v>
                </c:pt>
                <c:pt idx="2">
                  <c:v>8.7724207925359995E-2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82A3-4A6D-A32A-DA7DDCB155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0.02472</cdr:x>
      <cdr:y>0.37464</cdr:y>
    </cdr:from>
    <cdr:to>
      <cdr:x>0.16729</cdr:x>
      <cdr:y>0.59115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07F12A3-2004-C546-AA89-A61D9700659F}"/>
            </a:ext>
          </a:extLst>
        </cdr:cNvPr>
        <cdr:cNvSpPr txBox="1"/>
      </cdr:nvSpPr>
      <cdr:spPr>
        <a:xfrm xmlns:a="http://schemas.openxmlformats.org/drawingml/2006/main">
          <a:off x="158544" y="158216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D65C19B-49D2-47DC-A936-B1CC2D2EEC3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7336BA-3337-4A17-81C2-3A773ACB50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70E4D-7268-463A-AF61-F1C0454B9B02}" type="datetimeFigureOut">
              <a:rPr lang="en-US" smtClean="0">
                <a:latin typeface="Century Gothic" panose="020B0502020202020204" pitchFamily="34" charset="0"/>
              </a:rPr>
              <a:t>9/29/21</a:t>
            </a:fld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6830B9-95AD-4CCE-A948-4F34FB020F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4D50A7-1F42-473D-B4E0-45A80D86A3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985D6-28B8-4E01-BB69-744959000724}" type="slidenum">
              <a:rPr lang="en-US" smtClean="0">
                <a:latin typeface="Century Gothic" panose="020B0502020202020204" pitchFamily="34" charset="0"/>
              </a:rPr>
              <a:t>‹#›</a:t>
            </a:fld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2475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entury Gothic" panose="020B0502020202020204" pitchFamily="34" charset="0"/>
              </a:defRPr>
            </a:lvl1pPr>
          </a:lstStyle>
          <a:p>
            <a:fld id="{9317EC2E-68E0-D542-8C4D-AC2F35109BE6}" type="datetimeFigureOut">
              <a:rPr lang="en-US" smtClean="0"/>
              <a:pPr/>
              <a:t>9/29/21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entury Gothic" panose="020B0502020202020204" pitchFamily="34" charset="0"/>
              </a:defRPr>
            </a:lvl1pPr>
          </a:lstStyle>
          <a:p>
            <a:fld id="{E17A9D7A-1B3E-D44D-BC83-125FBE310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066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7A9D7A-1B3E-D44D-BC83-125FBE310AD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321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A9D7A-1B3E-D44D-BC83-125FBE310ADB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462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7A9D7A-1B3E-D44D-BC83-125FBE310A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351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7A9D7A-1B3E-D44D-BC83-125FBE310A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6654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7A9D7A-1B3E-D44D-BC83-125FBE310A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51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7A9D7A-1B3E-D44D-BC83-125FBE310A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1032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A9D7A-1B3E-D44D-BC83-125FBE310ADB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551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7A9D7A-1B3E-D44D-BC83-125FBE310A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167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7A9D7A-1B3E-D44D-BC83-125FBE310ADB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040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7A9D7A-1B3E-D44D-BC83-125FBE310AD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308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E17A9D7A-1B3E-D44D-BC83-125FBE310ADB}" type="slidenum">
              <a:rPr lang="en-US">
                <a:solidFill>
                  <a:prstClr val="black"/>
                </a:solidFill>
              </a:rPr>
              <a:pPr defTabSz="931774">
                <a:defRPr/>
              </a:pPr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504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7A9D7A-1B3E-D44D-BC83-125FBE310AD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668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E17A9D7A-1B3E-D44D-BC83-125FBE310ADB}" type="slidenum">
              <a:rPr lang="en-US">
                <a:solidFill>
                  <a:prstClr val="black"/>
                </a:solidFill>
              </a:rPr>
              <a:pPr defTabSz="931774">
                <a:defRPr/>
              </a:pPr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092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7A9D7A-1B3E-D44D-BC83-125FBE310A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346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7A9D7A-1B3E-D44D-BC83-125FBE310AD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555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7A9D7A-1B3E-D44D-BC83-125FBE310A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312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A9D7A-1B3E-D44D-BC83-125FBE310AD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128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3.wdp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5.wdp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7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image with colo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4684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1" y="11151"/>
            <a:ext cx="12192001" cy="6835698"/>
          </a:xfrm>
          <a:prstGeom prst="rect">
            <a:avLst/>
          </a:prstGeom>
          <a:gradFill flip="none" rotWithShape="1">
            <a:gsLst>
              <a:gs pos="0">
                <a:srgbClr val="F85F1E">
                  <a:alpha val="52000"/>
                  <a:lumMod val="81000"/>
                  <a:lumOff val="19000"/>
                </a:srgbClr>
              </a:gs>
              <a:gs pos="90000">
                <a:srgbClr val="FF8139"/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39897" y="3111193"/>
            <a:ext cx="11658453" cy="557561"/>
          </a:xfrm>
        </p:spPr>
        <p:txBody>
          <a:bodyPr anchor="t" anchorCtr="0">
            <a:noAutofit/>
          </a:bodyPr>
          <a:lstStyle>
            <a:lvl1pPr algn="l">
              <a:lnSpc>
                <a:spcPct val="85000"/>
              </a:lnSpc>
              <a:defRPr sz="3600" b="1" i="0" cap="all" spc="30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39897" y="3679907"/>
            <a:ext cx="11658453" cy="791736"/>
          </a:xfrm>
        </p:spPr>
        <p:txBody>
          <a:bodyPr anchor="t" anchorCtr="0">
            <a:noAutofit/>
          </a:bodyPr>
          <a:lstStyle>
            <a:lvl1pPr marL="0" indent="0" algn="l" fontAlgn="t">
              <a:lnSpc>
                <a:spcPct val="100000"/>
              </a:lnSpc>
              <a:spcBef>
                <a:spcPts val="0"/>
              </a:spcBef>
              <a:buNone/>
              <a:defRPr sz="1300" b="0" i="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2pPr>
            <a:lvl3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3pPr>
            <a:lvl4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4pPr>
            <a:lvl5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5pPr>
            <a:lvl6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6pPr>
            <a:lvl7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7pPr>
            <a:lvl8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8pPr>
            <a:lvl9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319" y="373402"/>
            <a:ext cx="2523721" cy="8544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328EC1-5DEB-4261-8247-B9D7D513B5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468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B217799-2C17-4740-9BBC-1C7169004313}"/>
              </a:ext>
            </a:extLst>
          </p:cNvPr>
          <p:cNvSpPr/>
          <p:nvPr userDrawn="1"/>
        </p:nvSpPr>
        <p:spPr>
          <a:xfrm>
            <a:off x="-1" y="11151"/>
            <a:ext cx="12192001" cy="6835698"/>
          </a:xfrm>
          <a:prstGeom prst="rect">
            <a:avLst/>
          </a:prstGeom>
          <a:gradFill flip="none" rotWithShape="1">
            <a:gsLst>
              <a:gs pos="0">
                <a:srgbClr val="F85F1E">
                  <a:alpha val="52000"/>
                  <a:lumMod val="81000"/>
                  <a:lumOff val="19000"/>
                </a:srgbClr>
              </a:gs>
              <a:gs pos="90000">
                <a:srgbClr val="FF8139"/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380DF0-F6D5-4D04-BC3B-29DA527EF2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319" y="373402"/>
            <a:ext cx="2523721" cy="85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86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: Imag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-1" y="6846848"/>
            <a:ext cx="12192001" cy="45719"/>
          </a:xfrm>
          <a:prstGeom prst="rect">
            <a:avLst/>
          </a:prstGeom>
          <a:gradFill flip="none" rotWithShape="1">
            <a:gsLst>
              <a:gs pos="0">
                <a:srgbClr val="F85F1E">
                  <a:lumMod val="98000"/>
                  <a:lumOff val="2000"/>
                </a:srgbClr>
              </a:gs>
              <a:gs pos="100000">
                <a:srgbClr val="FF8139">
                  <a:alpha val="91000"/>
                </a:srgbClr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147971" y="2985918"/>
            <a:ext cx="5815361" cy="785050"/>
          </a:xfrm>
        </p:spPr>
        <p:txBody>
          <a:bodyPr>
            <a:noAutofit/>
          </a:bodyPr>
          <a:lstStyle>
            <a:lvl1pPr algn="ctr">
              <a:defRPr sz="3200" b="1" i="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divider title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0"/>
          </p:nvPr>
        </p:nvSpPr>
        <p:spPr bwMode="hidden">
          <a:xfrm>
            <a:off x="0" y="7965"/>
            <a:ext cx="5924550" cy="6843672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E8910C-A478-4BEE-8EB4-9A6A9574F0CB}"/>
              </a:ext>
            </a:extLst>
          </p:cNvPr>
          <p:cNvSpPr/>
          <p:nvPr userDrawn="1"/>
        </p:nvSpPr>
        <p:spPr>
          <a:xfrm flipV="1">
            <a:off x="-1" y="6846848"/>
            <a:ext cx="12192001" cy="45719"/>
          </a:xfrm>
          <a:prstGeom prst="rect">
            <a:avLst/>
          </a:prstGeom>
          <a:gradFill flip="none" rotWithShape="1">
            <a:gsLst>
              <a:gs pos="0">
                <a:srgbClr val="F85F1E">
                  <a:lumMod val="98000"/>
                  <a:lumOff val="2000"/>
                </a:srgbClr>
              </a:gs>
              <a:gs pos="100000">
                <a:srgbClr val="FF8139">
                  <a:alpha val="91000"/>
                </a:srgbClr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5B6095A-6143-4AA1-A8BD-51CE4E3E3A1A}"/>
              </a:ext>
            </a:extLst>
          </p:cNvPr>
          <p:cNvSpPr txBox="1">
            <a:spLocks/>
          </p:cNvSpPr>
          <p:nvPr userDrawn="1"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466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: singl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V="1">
            <a:off x="-1" y="6846848"/>
            <a:ext cx="12192001" cy="45719"/>
          </a:xfrm>
          <a:prstGeom prst="rect">
            <a:avLst/>
          </a:prstGeom>
          <a:gradFill flip="none" rotWithShape="1">
            <a:gsLst>
              <a:gs pos="0">
                <a:srgbClr val="F85F1E">
                  <a:lumMod val="98000"/>
                  <a:lumOff val="2000"/>
                </a:srgbClr>
              </a:gs>
              <a:gs pos="100000">
                <a:srgbClr val="FF8139">
                  <a:alpha val="91000"/>
                </a:srgbClr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5809" y="362248"/>
            <a:ext cx="493693" cy="55576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flipV="1">
            <a:off x="379319" y="1260089"/>
            <a:ext cx="702349" cy="45719"/>
          </a:xfrm>
          <a:prstGeom prst="rect">
            <a:avLst/>
          </a:prstGeom>
          <a:solidFill>
            <a:srgbClr val="FF8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32FBA53-41D4-4AA3-B7E9-AA85B284DD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8779" y="6390738"/>
            <a:ext cx="11630723" cy="34607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ClrTx/>
              <a:buFont typeface="Arial" pitchFamily="34" charset="0"/>
              <a:buNone/>
              <a:defRPr lang="en-US" sz="8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  <a:lvl2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2pPr>
            <a:lvl3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3pPr>
            <a:lvl4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4pPr>
            <a:lvl5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5pPr>
            <a:lvl6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6pPr>
            <a:lvl7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7pPr>
            <a:lvl8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8pPr>
            <a:lvl9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9pPr>
          </a:lstStyle>
          <a:p>
            <a:pPr lvl="0"/>
            <a:r>
              <a:rPr lang="en-US" dirty="0"/>
              <a:t>Q. Question text/Notes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F88622C-5799-49F6-A0D3-477D141CFE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4972" y="1592676"/>
            <a:ext cx="6782056" cy="3460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ClrTx/>
              <a:buFont typeface="Arial" pitchFamily="34" charset="0"/>
              <a:buNone/>
              <a:defRPr lang="en-US" sz="20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  <a:lvl2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2pPr>
            <a:lvl3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3pPr>
            <a:lvl4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4pPr>
            <a:lvl5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5pPr>
            <a:lvl6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6pPr>
            <a:lvl7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7pPr>
            <a:lvl8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8pPr>
            <a:lvl9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9pPr>
          </a:lstStyle>
          <a:p>
            <a:pPr lvl="0"/>
            <a:r>
              <a:rPr lang="en-US" dirty="0"/>
              <a:t>Chart title phrased as question?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693D211-52E5-465A-B159-BD49E7B0C1C7}"/>
              </a:ext>
            </a:extLst>
          </p:cNvPr>
          <p:cNvGrpSpPr/>
          <p:nvPr/>
        </p:nvGrpSpPr>
        <p:grpSpPr>
          <a:xfrm>
            <a:off x="10904474" y="6480419"/>
            <a:ext cx="1005028" cy="166711"/>
            <a:chOff x="11082197" y="6525675"/>
            <a:chExt cx="1005028" cy="16671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F024D4A-1F36-429B-A906-A4EB14411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82197" y="6525675"/>
              <a:ext cx="1005028" cy="16671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00235EA-668E-43D6-88C2-611CD0C28C17}"/>
                </a:ext>
              </a:extLst>
            </p:cNvPr>
            <p:cNvSpPr/>
            <p:nvPr/>
          </p:nvSpPr>
          <p:spPr>
            <a:xfrm>
              <a:off x="11206162" y="6525675"/>
              <a:ext cx="6667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EDD254C-FA39-40DC-8942-0337150141C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704972" y="2028236"/>
            <a:ext cx="6782055" cy="4079619"/>
          </a:xfrm>
        </p:spPr>
        <p:txBody>
          <a:bodyPr>
            <a:noAutofit/>
          </a:bodyPr>
          <a:lstStyle>
            <a:lvl1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457200" indent="-223838">
              <a:buClr>
                <a:srgbClr val="FF8139"/>
              </a:buClr>
              <a:buFont typeface="Century Gothic" panose="020B0502020202020204" pitchFamily="34" charset="0"/>
              <a:buChar char="−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2pPr>
            <a:lvl3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3pPr>
            <a:lvl4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4pPr>
            <a:lvl5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Main bullet</a:t>
            </a:r>
          </a:p>
          <a:p>
            <a:pPr lvl="1"/>
            <a:r>
              <a:rPr lang="en-US" dirty="0"/>
              <a:t>Sub bullet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BC67A9-DDFA-4C68-9606-F03B5BD231A9}"/>
              </a:ext>
            </a:extLst>
          </p:cNvPr>
          <p:cNvSpPr/>
          <p:nvPr userDrawn="1"/>
        </p:nvSpPr>
        <p:spPr>
          <a:xfrm flipV="1">
            <a:off x="-1" y="6846848"/>
            <a:ext cx="12192001" cy="45719"/>
          </a:xfrm>
          <a:prstGeom prst="rect">
            <a:avLst/>
          </a:prstGeom>
          <a:gradFill flip="none" rotWithShape="1">
            <a:gsLst>
              <a:gs pos="0">
                <a:srgbClr val="F85F1E">
                  <a:lumMod val="98000"/>
                  <a:lumOff val="2000"/>
                </a:srgbClr>
              </a:gs>
              <a:gs pos="100000">
                <a:srgbClr val="FF8139">
                  <a:alpha val="91000"/>
                </a:srgbClr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59094C4-270A-4B72-A0B7-03592A5AF3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5809" y="362248"/>
            <a:ext cx="493693" cy="55576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429BA4-5AC3-43F1-9E81-8CF5147DF9FF}"/>
              </a:ext>
            </a:extLst>
          </p:cNvPr>
          <p:cNvSpPr/>
          <p:nvPr userDrawn="1"/>
        </p:nvSpPr>
        <p:spPr>
          <a:xfrm flipV="1">
            <a:off x="379319" y="1260089"/>
            <a:ext cx="702349" cy="45719"/>
          </a:xfrm>
          <a:prstGeom prst="rect">
            <a:avLst/>
          </a:prstGeom>
          <a:solidFill>
            <a:srgbClr val="FF8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DDCD8A1-1248-4036-9051-E99AC1906687}"/>
              </a:ext>
            </a:extLst>
          </p:cNvPr>
          <p:cNvGrpSpPr/>
          <p:nvPr userDrawn="1"/>
        </p:nvGrpSpPr>
        <p:grpSpPr>
          <a:xfrm>
            <a:off x="10904474" y="6480419"/>
            <a:ext cx="1005028" cy="166711"/>
            <a:chOff x="11082197" y="6525675"/>
            <a:chExt cx="1005028" cy="16671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DEB0B29-3483-46FD-BB3E-18BBF2441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82197" y="6525675"/>
              <a:ext cx="1005028" cy="166711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24EAD0D-0EEB-40A2-8405-10BE273C2397}"/>
                </a:ext>
              </a:extLst>
            </p:cNvPr>
            <p:cNvSpPr/>
            <p:nvPr/>
          </p:nvSpPr>
          <p:spPr>
            <a:xfrm>
              <a:off x="11206162" y="6525675"/>
              <a:ext cx="6667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46E26873-6A65-4D8C-868C-33AF7BF7A6B8}"/>
              </a:ext>
            </a:extLst>
          </p:cNvPr>
          <p:cNvSpPr txBox="1">
            <a:spLocks/>
          </p:cNvSpPr>
          <p:nvPr userDrawn="1"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A4660C2-30EA-43BB-BF3E-E08613237F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8779" y="475038"/>
            <a:ext cx="11630723" cy="78505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 sz="2300" b="1" i="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update headline</a:t>
            </a:r>
          </a:p>
        </p:txBody>
      </p:sp>
    </p:spTree>
    <p:extLst>
      <p:ext uri="{BB962C8B-B14F-4D97-AF65-F5344CB8AC3E}">
        <p14:creationId xmlns:p14="http://schemas.microsoft.com/office/powerpoint/2010/main" val="971800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2 side by side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V="1">
            <a:off x="-1" y="6846848"/>
            <a:ext cx="12192001" cy="45719"/>
          </a:xfrm>
          <a:prstGeom prst="rect">
            <a:avLst/>
          </a:prstGeom>
          <a:gradFill flip="none" rotWithShape="1">
            <a:gsLst>
              <a:gs pos="0">
                <a:srgbClr val="F85F1E">
                  <a:lumMod val="98000"/>
                  <a:lumOff val="2000"/>
                </a:srgbClr>
              </a:gs>
              <a:gs pos="100000">
                <a:srgbClr val="FF8139">
                  <a:alpha val="91000"/>
                </a:srgbClr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5809" y="362248"/>
            <a:ext cx="493693" cy="55576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flipV="1">
            <a:off x="379319" y="1260089"/>
            <a:ext cx="702349" cy="45719"/>
          </a:xfrm>
          <a:prstGeom prst="rect">
            <a:avLst/>
          </a:prstGeom>
          <a:solidFill>
            <a:srgbClr val="FF8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FB1C878-06A9-474D-A6D1-589D95742B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8779" y="6390738"/>
            <a:ext cx="11630723" cy="34607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ClrTx/>
              <a:buFont typeface="Arial" pitchFamily="34" charset="0"/>
              <a:buNone/>
              <a:defRPr lang="en-US" sz="8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  <a:lvl2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2pPr>
            <a:lvl3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3pPr>
            <a:lvl4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4pPr>
            <a:lvl5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5pPr>
            <a:lvl6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6pPr>
            <a:lvl7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7pPr>
            <a:lvl8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8pPr>
            <a:lvl9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9pPr>
          </a:lstStyle>
          <a:p>
            <a:pPr lvl="0"/>
            <a:r>
              <a:rPr lang="en-US" dirty="0"/>
              <a:t>Q: Question text/Notes/references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71881C6-93D9-4FB9-B114-7AE13B3DF6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059" y="1708835"/>
            <a:ext cx="5815361" cy="3460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ClrTx/>
              <a:buFont typeface="Arial" pitchFamily="34" charset="0"/>
              <a:buNone/>
              <a:defRPr lang="en-US" sz="20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  <a:lvl2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2pPr>
            <a:lvl3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3pPr>
            <a:lvl4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4pPr>
            <a:lvl5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5pPr>
            <a:lvl6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6pPr>
            <a:lvl7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7pPr>
            <a:lvl8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8pPr>
            <a:lvl9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9pPr>
          </a:lstStyle>
          <a:p>
            <a:pPr lvl="0"/>
            <a:r>
              <a:rPr lang="en-US" dirty="0"/>
              <a:t>Chart title phrased as question?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E1AF675F-ACAE-4AA3-B811-38CB8AF1DB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46179" y="1712645"/>
            <a:ext cx="5815361" cy="3460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ClrTx/>
              <a:buFont typeface="Arial" pitchFamily="34" charset="0"/>
              <a:buNone/>
              <a:defRPr lang="en-US" sz="20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  <a:lvl2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2pPr>
            <a:lvl3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3pPr>
            <a:lvl4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4pPr>
            <a:lvl5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5pPr>
            <a:lvl6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6pPr>
            <a:lvl7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7pPr>
            <a:lvl8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8pPr>
            <a:lvl9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9pPr>
          </a:lstStyle>
          <a:p>
            <a:pPr lvl="0"/>
            <a:r>
              <a:rPr lang="en-US" dirty="0"/>
              <a:t>Chart title phrased as question?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4198E3B-4865-4756-AB32-1EE0E180C15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44489" y="2135455"/>
            <a:ext cx="5815361" cy="4079619"/>
          </a:xfrm>
        </p:spPr>
        <p:txBody>
          <a:bodyPr>
            <a:noAutofit/>
          </a:bodyPr>
          <a:lstStyle>
            <a:lvl1pPr>
              <a:buClr>
                <a:srgbClr val="FF8139"/>
              </a:buClr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457200" indent="-223838">
              <a:buClr>
                <a:srgbClr val="FF8139"/>
              </a:buClr>
              <a:buFont typeface="Century Gothic" panose="020B0502020202020204" pitchFamily="34" charset="0"/>
              <a:buChar char="−"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2pPr>
            <a:lvl3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3pPr>
            <a:lvl4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4pPr>
            <a:lvl5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Main bullet</a:t>
            </a:r>
          </a:p>
          <a:p>
            <a:pPr lvl="1"/>
            <a:r>
              <a:rPr lang="en-US" dirty="0"/>
              <a:t>Sub bullet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909D947-2C95-4532-8E43-9E8C8F3FE5E2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6179" y="2135455"/>
            <a:ext cx="5815361" cy="4079619"/>
          </a:xfrm>
        </p:spPr>
        <p:txBody>
          <a:bodyPr>
            <a:noAutofit/>
          </a:bodyPr>
          <a:lstStyle>
            <a:lvl1pPr>
              <a:buClr>
                <a:srgbClr val="FF8139"/>
              </a:buClr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457200" indent="-223838">
              <a:buClr>
                <a:srgbClr val="FF8139"/>
              </a:buClr>
              <a:buFont typeface="Century Gothic" panose="020B0502020202020204" pitchFamily="34" charset="0"/>
              <a:buChar char="−"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2pPr>
            <a:lvl3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3pPr>
            <a:lvl4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4pPr>
            <a:lvl5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Main bullet</a:t>
            </a:r>
          </a:p>
          <a:p>
            <a:pPr lvl="1"/>
            <a:r>
              <a:rPr lang="en-US" dirty="0"/>
              <a:t>Sub bullet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3CF362E-C9D0-4C08-85AF-8397832E03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8779" y="475038"/>
            <a:ext cx="11630723" cy="78505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 sz="2300" b="1" i="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update headline</a:t>
            </a:r>
          </a:p>
        </p:txBody>
      </p:sp>
    </p:spTree>
    <p:extLst>
      <p:ext uri="{BB962C8B-B14F-4D97-AF65-F5344CB8AC3E}">
        <p14:creationId xmlns:p14="http://schemas.microsoft.com/office/powerpoint/2010/main" val="1750583396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3 side by side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V="1">
            <a:off x="-1" y="6846848"/>
            <a:ext cx="12192001" cy="45719"/>
          </a:xfrm>
          <a:prstGeom prst="rect">
            <a:avLst/>
          </a:prstGeom>
          <a:gradFill flip="none" rotWithShape="1">
            <a:gsLst>
              <a:gs pos="0">
                <a:srgbClr val="F85F1E">
                  <a:lumMod val="98000"/>
                  <a:lumOff val="2000"/>
                </a:srgbClr>
              </a:gs>
              <a:gs pos="100000">
                <a:srgbClr val="FF8139">
                  <a:alpha val="91000"/>
                </a:srgbClr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5809" y="362248"/>
            <a:ext cx="493693" cy="55576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flipV="1">
            <a:off x="379319" y="1260089"/>
            <a:ext cx="702349" cy="45719"/>
          </a:xfrm>
          <a:prstGeom prst="rect">
            <a:avLst/>
          </a:prstGeom>
          <a:solidFill>
            <a:srgbClr val="FF8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FB1C878-06A9-474D-A6D1-589D95742B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8779" y="6390738"/>
            <a:ext cx="11630723" cy="34607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ClrTx/>
              <a:buFont typeface="Arial" pitchFamily="34" charset="0"/>
              <a:buNone/>
              <a:defRPr lang="en-US" sz="8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  <a:lvl2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2pPr>
            <a:lvl3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3pPr>
            <a:lvl4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4pPr>
            <a:lvl5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5pPr>
            <a:lvl6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6pPr>
            <a:lvl7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7pPr>
            <a:lvl8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8pPr>
            <a:lvl9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9pPr>
          </a:lstStyle>
          <a:p>
            <a:pPr lvl="0"/>
            <a:r>
              <a:rPr lang="en-US" dirty="0"/>
              <a:t>Q. Question text/Notes/references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71881C6-93D9-4FB9-B114-7AE13B3DF6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35605" y="1753534"/>
            <a:ext cx="3837319" cy="3460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ClrTx/>
              <a:buFont typeface="Arial" pitchFamily="34" charset="0"/>
              <a:buNone/>
              <a:defRPr lang="en-US" sz="20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  <a:lvl2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2pPr>
            <a:lvl3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3pPr>
            <a:lvl4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4pPr>
            <a:lvl5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5pPr>
            <a:lvl6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6pPr>
            <a:lvl7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7pPr>
            <a:lvl8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8pPr>
            <a:lvl9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9pPr>
          </a:lstStyle>
          <a:p>
            <a:pPr lvl="0"/>
            <a:r>
              <a:rPr lang="en-US" dirty="0"/>
              <a:t>Chart title phrased as question?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4198E3B-4865-4756-AB32-1EE0E180C15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44489" y="2100630"/>
            <a:ext cx="3825889" cy="4079619"/>
          </a:xfrm>
        </p:spPr>
        <p:txBody>
          <a:bodyPr>
            <a:noAutofit/>
          </a:bodyPr>
          <a:lstStyle>
            <a:lvl1pPr>
              <a:buClr>
                <a:srgbClr val="FF8139"/>
              </a:buClr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457200" indent="-223838">
              <a:buClr>
                <a:srgbClr val="FF8139"/>
              </a:buClr>
              <a:buFont typeface="Century Gothic" panose="020B0502020202020204" pitchFamily="34" charset="0"/>
              <a:buChar char="−"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2pPr>
            <a:lvl3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3pPr>
            <a:lvl4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4pPr>
            <a:lvl5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Main bullet</a:t>
            </a:r>
          </a:p>
          <a:p>
            <a:pPr lvl="1"/>
            <a:r>
              <a:rPr lang="en-US" dirty="0"/>
              <a:t>Sub bullet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487DDCE-1CB9-47FB-B257-391FB98C501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192905" y="2100630"/>
            <a:ext cx="3825889" cy="4079619"/>
          </a:xfrm>
        </p:spPr>
        <p:txBody>
          <a:bodyPr>
            <a:noAutofit/>
          </a:bodyPr>
          <a:lstStyle>
            <a:lvl1pPr>
              <a:buClr>
                <a:srgbClr val="FF8139"/>
              </a:buClr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457200" indent="-223838">
              <a:buClr>
                <a:srgbClr val="FF8139"/>
              </a:buClr>
              <a:buFont typeface="Century Gothic" panose="020B0502020202020204" pitchFamily="34" charset="0"/>
              <a:buChar char="−"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2pPr>
            <a:lvl3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3pPr>
            <a:lvl4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4pPr>
            <a:lvl5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Main bullet</a:t>
            </a:r>
          </a:p>
          <a:p>
            <a:pPr lvl="1"/>
            <a:r>
              <a:rPr lang="en-US" dirty="0"/>
              <a:t>Sub bullet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DF2B949-D4F5-4845-A429-F6F3F0AEA639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141321" y="2100630"/>
            <a:ext cx="3825889" cy="4079619"/>
          </a:xfrm>
        </p:spPr>
        <p:txBody>
          <a:bodyPr>
            <a:noAutofit/>
          </a:bodyPr>
          <a:lstStyle>
            <a:lvl1pPr>
              <a:buClr>
                <a:srgbClr val="FF8139"/>
              </a:buClr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457200" indent="-223838">
              <a:buClr>
                <a:srgbClr val="FF8139"/>
              </a:buClr>
              <a:buFont typeface="Century Gothic" panose="020B0502020202020204" pitchFamily="34" charset="0"/>
              <a:buChar char="−"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2pPr>
            <a:lvl3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3pPr>
            <a:lvl4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4pPr>
            <a:lvl5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Main bullet</a:t>
            </a:r>
          </a:p>
          <a:p>
            <a:pPr lvl="1"/>
            <a:r>
              <a:rPr lang="en-US" dirty="0"/>
              <a:t>Sub bullet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9EA9F900-149C-41D5-AC16-82CDA4B80F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1159" y="1753534"/>
            <a:ext cx="3837319" cy="3460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ClrTx/>
              <a:buFont typeface="Arial" pitchFamily="34" charset="0"/>
              <a:buNone/>
              <a:defRPr lang="en-US" sz="20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  <a:lvl2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2pPr>
            <a:lvl3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3pPr>
            <a:lvl4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4pPr>
            <a:lvl5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5pPr>
            <a:lvl6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6pPr>
            <a:lvl7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7pPr>
            <a:lvl8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8pPr>
            <a:lvl9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9pPr>
          </a:lstStyle>
          <a:p>
            <a:pPr lvl="0"/>
            <a:r>
              <a:rPr lang="en-US" dirty="0"/>
              <a:t>Chart title phrased as question?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219EF91-EBFA-4069-A60C-2ACFA45F11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91952" y="1753534"/>
            <a:ext cx="3837319" cy="3460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ClrTx/>
              <a:buFont typeface="Arial" pitchFamily="34" charset="0"/>
              <a:buNone/>
              <a:defRPr lang="en-US" sz="20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  <a:lvl2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2pPr>
            <a:lvl3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3pPr>
            <a:lvl4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4pPr>
            <a:lvl5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5pPr>
            <a:lvl6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6pPr>
            <a:lvl7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7pPr>
            <a:lvl8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8pPr>
            <a:lvl9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9pPr>
          </a:lstStyle>
          <a:p>
            <a:pPr lvl="0"/>
            <a:r>
              <a:rPr lang="en-US" dirty="0"/>
              <a:t>Chart title phrased as question?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84534A5-FAF9-47F4-BA98-697F542CE8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8779" y="475038"/>
            <a:ext cx="11630723" cy="78505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 sz="2300" b="1" i="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update headline</a:t>
            </a:r>
          </a:p>
        </p:txBody>
      </p:sp>
    </p:spTree>
    <p:extLst>
      <p:ext uri="{BB962C8B-B14F-4D97-AF65-F5344CB8AC3E}">
        <p14:creationId xmlns:p14="http://schemas.microsoft.com/office/powerpoint/2010/main" val="3934134948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: with headline, title, logos and Q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V="1">
            <a:off x="-1" y="6846848"/>
            <a:ext cx="12192001" cy="45719"/>
          </a:xfrm>
          <a:prstGeom prst="rect">
            <a:avLst/>
          </a:prstGeom>
          <a:gradFill flip="none" rotWithShape="1">
            <a:gsLst>
              <a:gs pos="0">
                <a:srgbClr val="F85F1E">
                  <a:lumMod val="98000"/>
                  <a:lumOff val="2000"/>
                </a:srgbClr>
              </a:gs>
              <a:gs pos="100000">
                <a:srgbClr val="FF8139">
                  <a:alpha val="91000"/>
                </a:srgbClr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5809" y="362248"/>
            <a:ext cx="493693" cy="55576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flipV="1">
            <a:off x="379319" y="1260089"/>
            <a:ext cx="702349" cy="45719"/>
          </a:xfrm>
          <a:prstGeom prst="rect">
            <a:avLst/>
          </a:prstGeom>
          <a:solidFill>
            <a:srgbClr val="FF8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32FBA53-41D4-4AA3-B7E9-AA85B284DD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8779" y="6390738"/>
            <a:ext cx="11630723" cy="34607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ClrTx/>
              <a:buFont typeface="Arial" pitchFamily="34" charset="0"/>
              <a:buNone/>
              <a:defRPr lang="en-US" sz="8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  <a:lvl2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2pPr>
            <a:lvl3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3pPr>
            <a:lvl4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4pPr>
            <a:lvl5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5pPr>
            <a:lvl6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6pPr>
            <a:lvl7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7pPr>
            <a:lvl8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8pPr>
            <a:lvl9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9pPr>
          </a:lstStyle>
          <a:p>
            <a:pPr lvl="0"/>
            <a:r>
              <a:rPr lang="en-US" dirty="0"/>
              <a:t>Q. Question text/Notes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F88622C-5799-49F6-A0D3-477D141CFE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4972" y="1592676"/>
            <a:ext cx="6782056" cy="3460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ClrTx/>
              <a:buFont typeface="Arial" pitchFamily="34" charset="0"/>
              <a:buNone/>
              <a:defRPr lang="en-US" sz="20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  <a:lvl2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2pPr>
            <a:lvl3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3pPr>
            <a:lvl4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4pPr>
            <a:lvl5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5pPr>
            <a:lvl6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6pPr>
            <a:lvl7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7pPr>
            <a:lvl8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8pPr>
            <a:lvl9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9pPr>
          </a:lstStyle>
          <a:p>
            <a:pPr lvl="0"/>
            <a:r>
              <a:rPr lang="en-US" dirty="0"/>
              <a:t>Chart title phrased as question?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693D211-52E5-465A-B159-BD49E7B0C1C7}"/>
              </a:ext>
            </a:extLst>
          </p:cNvPr>
          <p:cNvGrpSpPr/>
          <p:nvPr/>
        </p:nvGrpSpPr>
        <p:grpSpPr>
          <a:xfrm>
            <a:off x="10904474" y="6480419"/>
            <a:ext cx="1005028" cy="166711"/>
            <a:chOff x="11082197" y="6525675"/>
            <a:chExt cx="1005028" cy="16671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F024D4A-1F36-429B-A906-A4EB14411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82197" y="6525675"/>
              <a:ext cx="1005028" cy="16671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00235EA-668E-43D6-88C2-611CD0C28C17}"/>
                </a:ext>
              </a:extLst>
            </p:cNvPr>
            <p:cNvSpPr/>
            <p:nvPr/>
          </p:nvSpPr>
          <p:spPr>
            <a:xfrm>
              <a:off x="11206162" y="6525675"/>
              <a:ext cx="6667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F0337167-E294-4E61-9210-9E49A4A3B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8779" y="475038"/>
            <a:ext cx="11630723" cy="78505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 sz="2300" b="1" i="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update headline</a:t>
            </a:r>
          </a:p>
        </p:txBody>
      </p:sp>
    </p:spTree>
    <p:extLst>
      <p:ext uri="{BB962C8B-B14F-4D97-AF65-F5344CB8AC3E}">
        <p14:creationId xmlns:p14="http://schemas.microsoft.com/office/powerpoint/2010/main" val="3671542644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: with headline, logo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V="1">
            <a:off x="-1" y="6846848"/>
            <a:ext cx="12192001" cy="45719"/>
          </a:xfrm>
          <a:prstGeom prst="rect">
            <a:avLst/>
          </a:prstGeom>
          <a:gradFill flip="none" rotWithShape="1">
            <a:gsLst>
              <a:gs pos="0">
                <a:srgbClr val="F85F1E">
                  <a:lumMod val="98000"/>
                  <a:lumOff val="2000"/>
                </a:srgbClr>
              </a:gs>
              <a:gs pos="100000">
                <a:srgbClr val="FF8139">
                  <a:alpha val="91000"/>
                </a:srgbClr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5809" y="362248"/>
            <a:ext cx="493693" cy="55576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flipV="1">
            <a:off x="379319" y="1260089"/>
            <a:ext cx="702349" cy="45719"/>
          </a:xfrm>
          <a:prstGeom prst="rect">
            <a:avLst/>
          </a:prstGeom>
          <a:solidFill>
            <a:srgbClr val="FF8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693D211-52E5-465A-B159-BD49E7B0C1C7}"/>
              </a:ext>
            </a:extLst>
          </p:cNvPr>
          <p:cNvGrpSpPr/>
          <p:nvPr/>
        </p:nvGrpSpPr>
        <p:grpSpPr>
          <a:xfrm>
            <a:off x="10904474" y="6480419"/>
            <a:ext cx="1005028" cy="166711"/>
            <a:chOff x="11082197" y="6525675"/>
            <a:chExt cx="1005028" cy="16671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F024D4A-1F36-429B-A906-A4EB14411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82197" y="6525675"/>
              <a:ext cx="1005028" cy="16671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00235EA-668E-43D6-88C2-611CD0C28C17}"/>
                </a:ext>
              </a:extLst>
            </p:cNvPr>
            <p:cNvSpPr/>
            <p:nvPr/>
          </p:nvSpPr>
          <p:spPr>
            <a:xfrm>
              <a:off x="11206162" y="6525675"/>
              <a:ext cx="6667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1E5333DB-DB81-4F9D-89B1-13C221D81BBE}"/>
              </a:ext>
            </a:extLst>
          </p:cNvPr>
          <p:cNvSpPr/>
          <p:nvPr userDrawn="1"/>
        </p:nvSpPr>
        <p:spPr>
          <a:xfrm flipV="1">
            <a:off x="-1" y="6846848"/>
            <a:ext cx="12192001" cy="45719"/>
          </a:xfrm>
          <a:prstGeom prst="rect">
            <a:avLst/>
          </a:prstGeom>
          <a:gradFill flip="none" rotWithShape="1">
            <a:gsLst>
              <a:gs pos="0">
                <a:srgbClr val="F85F1E">
                  <a:lumMod val="98000"/>
                  <a:lumOff val="2000"/>
                </a:srgbClr>
              </a:gs>
              <a:gs pos="100000">
                <a:srgbClr val="FF8139">
                  <a:alpha val="91000"/>
                </a:srgbClr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70F7428-2E81-43BE-9962-1889FF2425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5809" y="362248"/>
            <a:ext cx="493693" cy="55576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064C85D-11C6-4A77-BF17-F85AD1BE0499}"/>
              </a:ext>
            </a:extLst>
          </p:cNvPr>
          <p:cNvSpPr/>
          <p:nvPr userDrawn="1"/>
        </p:nvSpPr>
        <p:spPr>
          <a:xfrm flipV="1">
            <a:off x="379319" y="1260089"/>
            <a:ext cx="702349" cy="45719"/>
          </a:xfrm>
          <a:prstGeom prst="rect">
            <a:avLst/>
          </a:prstGeom>
          <a:solidFill>
            <a:srgbClr val="FF8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3D273AD-CC0A-4862-859F-3224A793E01F}"/>
              </a:ext>
            </a:extLst>
          </p:cNvPr>
          <p:cNvGrpSpPr/>
          <p:nvPr userDrawn="1"/>
        </p:nvGrpSpPr>
        <p:grpSpPr>
          <a:xfrm>
            <a:off x="10904474" y="6480419"/>
            <a:ext cx="1005028" cy="166711"/>
            <a:chOff x="11082197" y="6525675"/>
            <a:chExt cx="1005028" cy="16671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1B4F9DC-FCDC-4F7B-A20E-BEFFBC693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82197" y="6525675"/>
              <a:ext cx="1005028" cy="166711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A31C4D2-E069-4DCA-AC4E-64B8ACB50C90}"/>
                </a:ext>
              </a:extLst>
            </p:cNvPr>
            <p:cNvSpPr/>
            <p:nvPr/>
          </p:nvSpPr>
          <p:spPr>
            <a:xfrm>
              <a:off x="11206162" y="6525675"/>
              <a:ext cx="6667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FA01623E-C4DA-44C3-BC7D-4DDB17984465}"/>
              </a:ext>
            </a:extLst>
          </p:cNvPr>
          <p:cNvSpPr txBox="1">
            <a:spLocks/>
          </p:cNvSpPr>
          <p:nvPr userDrawn="1"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349B596-906E-4C3F-94A2-D84E9D01F4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8779" y="475038"/>
            <a:ext cx="11630723" cy="78505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 sz="2300" b="1" i="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update headline</a:t>
            </a:r>
          </a:p>
        </p:txBody>
      </p:sp>
    </p:spTree>
    <p:extLst>
      <p:ext uri="{BB962C8B-B14F-4D97-AF65-F5344CB8AC3E}">
        <p14:creationId xmlns:p14="http://schemas.microsoft.com/office/powerpoint/2010/main" val="3613805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: with logo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V="1">
            <a:off x="-1" y="6846848"/>
            <a:ext cx="12192001" cy="45719"/>
          </a:xfrm>
          <a:prstGeom prst="rect">
            <a:avLst/>
          </a:prstGeom>
          <a:gradFill flip="none" rotWithShape="1">
            <a:gsLst>
              <a:gs pos="0">
                <a:srgbClr val="F85F1E">
                  <a:lumMod val="98000"/>
                  <a:lumOff val="2000"/>
                </a:srgbClr>
              </a:gs>
              <a:gs pos="100000">
                <a:srgbClr val="FF8139">
                  <a:alpha val="91000"/>
                </a:srgbClr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5809" y="362248"/>
            <a:ext cx="493693" cy="55576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693D211-52E5-465A-B159-BD49E7B0C1C7}"/>
              </a:ext>
            </a:extLst>
          </p:cNvPr>
          <p:cNvGrpSpPr/>
          <p:nvPr/>
        </p:nvGrpSpPr>
        <p:grpSpPr>
          <a:xfrm>
            <a:off x="10904474" y="6480419"/>
            <a:ext cx="1005028" cy="166711"/>
            <a:chOff x="11082197" y="6525675"/>
            <a:chExt cx="1005028" cy="16671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F024D4A-1F36-429B-A906-A4EB14411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82197" y="6525675"/>
              <a:ext cx="1005028" cy="16671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00235EA-668E-43D6-88C2-611CD0C28C17}"/>
                </a:ext>
              </a:extLst>
            </p:cNvPr>
            <p:cNvSpPr/>
            <p:nvPr/>
          </p:nvSpPr>
          <p:spPr>
            <a:xfrm>
              <a:off x="11206162" y="6525675"/>
              <a:ext cx="6667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8F574942-5729-4BB2-B1DB-5B42EBA92FD8}"/>
              </a:ext>
            </a:extLst>
          </p:cNvPr>
          <p:cNvSpPr/>
          <p:nvPr userDrawn="1"/>
        </p:nvSpPr>
        <p:spPr>
          <a:xfrm flipV="1">
            <a:off x="-1" y="6846848"/>
            <a:ext cx="12192001" cy="45719"/>
          </a:xfrm>
          <a:prstGeom prst="rect">
            <a:avLst/>
          </a:prstGeom>
          <a:gradFill flip="none" rotWithShape="1">
            <a:gsLst>
              <a:gs pos="0">
                <a:srgbClr val="F85F1E">
                  <a:lumMod val="98000"/>
                  <a:lumOff val="2000"/>
                </a:srgbClr>
              </a:gs>
              <a:gs pos="100000">
                <a:srgbClr val="FF8139">
                  <a:alpha val="91000"/>
                </a:srgbClr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DBBEDB-2265-4EBC-B1C4-9FA10567F6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5809" y="362248"/>
            <a:ext cx="493693" cy="55576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E7D147D-3EC4-4ABC-AD89-5A26ABD00524}"/>
              </a:ext>
            </a:extLst>
          </p:cNvPr>
          <p:cNvGrpSpPr/>
          <p:nvPr userDrawn="1"/>
        </p:nvGrpSpPr>
        <p:grpSpPr>
          <a:xfrm>
            <a:off x="10904474" y="6480419"/>
            <a:ext cx="1005028" cy="166711"/>
            <a:chOff x="11082197" y="6525675"/>
            <a:chExt cx="1005028" cy="16671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7E0B45B-7C7C-4EF9-8FEE-D1369A242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82197" y="6525675"/>
              <a:ext cx="1005028" cy="166711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F4C8142-239A-4DC1-AF66-D837F5E78D6C}"/>
                </a:ext>
              </a:extLst>
            </p:cNvPr>
            <p:cNvSpPr/>
            <p:nvPr/>
          </p:nvSpPr>
          <p:spPr>
            <a:xfrm>
              <a:off x="11206162" y="6525675"/>
              <a:ext cx="6667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CFCD94C3-8438-4DAB-B731-3A2F61886B19}"/>
              </a:ext>
            </a:extLst>
          </p:cNvPr>
          <p:cNvSpPr txBox="1">
            <a:spLocks/>
          </p:cNvSpPr>
          <p:nvPr userDrawn="1"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211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- Bullets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-1" y="6846848"/>
            <a:ext cx="12192001" cy="45719"/>
          </a:xfrm>
          <a:prstGeom prst="rect">
            <a:avLst/>
          </a:prstGeom>
          <a:gradFill flip="none" rotWithShape="1">
            <a:gsLst>
              <a:gs pos="0">
                <a:srgbClr val="F85F1E">
                  <a:lumMod val="98000"/>
                  <a:lumOff val="2000"/>
                </a:srgbClr>
              </a:gs>
              <a:gs pos="100000">
                <a:srgbClr val="FF8139">
                  <a:alpha val="91000"/>
                </a:srgbClr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78779" y="497898"/>
            <a:ext cx="5815361" cy="78505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 sz="2300" b="1" i="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update headline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5809" y="362248"/>
            <a:ext cx="493693" cy="55576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flipV="1">
            <a:off x="379319" y="1260089"/>
            <a:ext cx="702349" cy="45719"/>
          </a:xfrm>
          <a:prstGeom prst="rect">
            <a:avLst/>
          </a:prstGeom>
          <a:solidFill>
            <a:srgbClr val="FF8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DEA2A94-3FD4-4151-A09A-122BA7B257CD}"/>
              </a:ext>
            </a:extLst>
          </p:cNvPr>
          <p:cNvGrpSpPr/>
          <p:nvPr/>
        </p:nvGrpSpPr>
        <p:grpSpPr>
          <a:xfrm>
            <a:off x="10904474" y="6480419"/>
            <a:ext cx="1005028" cy="166711"/>
            <a:chOff x="11082197" y="6525675"/>
            <a:chExt cx="1005028" cy="16671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0E20493-E810-407E-9A96-019E88B64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82197" y="6525675"/>
              <a:ext cx="1005028" cy="16671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E939169-6411-4452-8389-2E5AA53CD44E}"/>
                </a:ext>
              </a:extLst>
            </p:cNvPr>
            <p:cNvSpPr/>
            <p:nvPr/>
          </p:nvSpPr>
          <p:spPr>
            <a:xfrm>
              <a:off x="11206162" y="6525675"/>
              <a:ext cx="6667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53FDF4B-8A9C-444E-A24E-43AB1C88E36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90209" y="1986865"/>
            <a:ext cx="5815361" cy="4079619"/>
          </a:xfrm>
        </p:spPr>
        <p:txBody>
          <a:bodyPr>
            <a:noAutofit/>
          </a:bodyPr>
          <a:lstStyle>
            <a:lvl1pPr>
              <a:buClr>
                <a:srgbClr val="FF8139"/>
              </a:buClr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457200" indent="-223838">
              <a:buClr>
                <a:srgbClr val="FF8139"/>
              </a:buClr>
              <a:buFont typeface="Century Gothic" panose="020B0502020202020204" pitchFamily="34" charset="0"/>
              <a:buChar char="−"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2pPr>
            <a:lvl3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3pPr>
            <a:lvl4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4pPr>
            <a:lvl5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Main bullet</a:t>
            </a:r>
          </a:p>
          <a:p>
            <a:pPr lvl="1"/>
            <a:r>
              <a:rPr lang="en-US" dirty="0"/>
              <a:t>Sub bullet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6E8F992-D232-4EF3-8CEB-741EED7703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4019" y="1518335"/>
            <a:ext cx="5815361" cy="3460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ClrTx/>
              <a:buFont typeface="Arial" pitchFamily="34" charset="0"/>
              <a:buNone/>
              <a:defRPr lang="en-US" sz="20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  <a:lvl2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2pPr>
            <a:lvl3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3pPr>
            <a:lvl4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4pPr>
            <a:lvl5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5pPr>
            <a:lvl6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6pPr>
            <a:lvl7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7pPr>
            <a:lvl8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8pPr>
            <a:lvl9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9pPr>
          </a:lstStyle>
          <a:p>
            <a:pPr lvl="0"/>
            <a:r>
              <a:rPr lang="en-US" dirty="0"/>
              <a:t>Chart title phrased as question?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0B663A4-59A4-4828-A86B-8F1BE4A7A2E5}"/>
              </a:ext>
            </a:extLst>
          </p:cNvPr>
          <p:cNvSpPr/>
          <p:nvPr userDrawn="1"/>
        </p:nvSpPr>
        <p:spPr>
          <a:xfrm flipV="1">
            <a:off x="-1" y="6846848"/>
            <a:ext cx="12192001" cy="45719"/>
          </a:xfrm>
          <a:prstGeom prst="rect">
            <a:avLst/>
          </a:prstGeom>
          <a:gradFill flip="none" rotWithShape="1">
            <a:gsLst>
              <a:gs pos="0">
                <a:srgbClr val="F85F1E">
                  <a:lumMod val="98000"/>
                  <a:lumOff val="2000"/>
                </a:srgbClr>
              </a:gs>
              <a:gs pos="100000">
                <a:srgbClr val="FF8139">
                  <a:alpha val="91000"/>
                </a:srgbClr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9C6243B-9FA1-4BB2-850C-F8F04BEBF2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5809" y="362248"/>
            <a:ext cx="493693" cy="55576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000E250-9F6D-4B26-A2F1-44B3EE84776C}"/>
              </a:ext>
            </a:extLst>
          </p:cNvPr>
          <p:cNvSpPr/>
          <p:nvPr userDrawn="1"/>
        </p:nvSpPr>
        <p:spPr>
          <a:xfrm flipV="1">
            <a:off x="379319" y="1260089"/>
            <a:ext cx="702349" cy="45719"/>
          </a:xfrm>
          <a:prstGeom prst="rect">
            <a:avLst/>
          </a:prstGeom>
          <a:solidFill>
            <a:srgbClr val="FF8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896A37E-A34E-429E-AEAE-73C81D03A22D}"/>
              </a:ext>
            </a:extLst>
          </p:cNvPr>
          <p:cNvGrpSpPr/>
          <p:nvPr userDrawn="1"/>
        </p:nvGrpSpPr>
        <p:grpSpPr>
          <a:xfrm>
            <a:off x="10904474" y="6480419"/>
            <a:ext cx="1005028" cy="166711"/>
            <a:chOff x="11082197" y="6525675"/>
            <a:chExt cx="1005028" cy="16671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56B4320-8325-43A7-99CE-6150671F9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82197" y="6525675"/>
              <a:ext cx="1005028" cy="166711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77E2D3A-967C-42E8-BF5C-C4532D65FEF0}"/>
                </a:ext>
              </a:extLst>
            </p:cNvPr>
            <p:cNvSpPr/>
            <p:nvPr/>
          </p:nvSpPr>
          <p:spPr>
            <a:xfrm>
              <a:off x="11206162" y="6525675"/>
              <a:ext cx="6667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95248B58-27E4-44B5-ADCF-956C97683205}"/>
              </a:ext>
            </a:extLst>
          </p:cNvPr>
          <p:cNvSpPr txBox="1">
            <a:spLocks/>
          </p:cNvSpPr>
          <p:nvPr userDrawn="1"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3617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- Bullets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-1" y="6846848"/>
            <a:ext cx="12192001" cy="45719"/>
          </a:xfrm>
          <a:prstGeom prst="rect">
            <a:avLst/>
          </a:prstGeom>
          <a:gradFill flip="none" rotWithShape="1">
            <a:gsLst>
              <a:gs pos="0">
                <a:srgbClr val="F85F1E">
                  <a:lumMod val="98000"/>
                  <a:lumOff val="2000"/>
                </a:srgbClr>
              </a:gs>
              <a:gs pos="100000">
                <a:srgbClr val="FF8139">
                  <a:alpha val="91000"/>
                </a:srgbClr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142369" y="1986865"/>
            <a:ext cx="5815361" cy="4079619"/>
          </a:xfrm>
        </p:spPr>
        <p:txBody>
          <a:bodyPr>
            <a:normAutofit/>
          </a:bodyPr>
          <a:lstStyle>
            <a:lvl1pPr>
              <a:buClr>
                <a:srgbClr val="FF8139"/>
              </a:buClr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457200" indent="-223838">
              <a:buClr>
                <a:srgbClr val="FF8139"/>
              </a:buClr>
              <a:buFont typeface="Century Gothic" panose="020B0502020202020204" pitchFamily="34" charset="0"/>
              <a:buChar char="−"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2pPr>
            <a:lvl3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3pPr>
            <a:lvl4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4pPr>
            <a:lvl5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Main bullet</a:t>
            </a:r>
          </a:p>
          <a:p>
            <a:pPr lvl="1"/>
            <a:r>
              <a:rPr lang="en-US" dirty="0"/>
              <a:t>Sub bullet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78779" y="497898"/>
            <a:ext cx="5815361" cy="785050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2300" b="1" i="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update headline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5809" y="362248"/>
            <a:ext cx="493693" cy="55576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flipV="1">
            <a:off x="379319" y="1260089"/>
            <a:ext cx="702349" cy="45719"/>
          </a:xfrm>
          <a:prstGeom prst="rect">
            <a:avLst/>
          </a:prstGeom>
          <a:solidFill>
            <a:srgbClr val="FF8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DEA2A94-3FD4-4151-A09A-122BA7B257CD}"/>
              </a:ext>
            </a:extLst>
          </p:cNvPr>
          <p:cNvGrpSpPr/>
          <p:nvPr/>
        </p:nvGrpSpPr>
        <p:grpSpPr>
          <a:xfrm>
            <a:off x="10904474" y="6480419"/>
            <a:ext cx="1005028" cy="166711"/>
            <a:chOff x="11082197" y="6525675"/>
            <a:chExt cx="1005028" cy="16671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0E20493-E810-407E-9A96-019E88B64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82197" y="6525675"/>
              <a:ext cx="1005028" cy="16671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E939169-6411-4452-8389-2E5AA53CD44E}"/>
                </a:ext>
              </a:extLst>
            </p:cNvPr>
            <p:cNvSpPr/>
            <p:nvPr/>
          </p:nvSpPr>
          <p:spPr>
            <a:xfrm>
              <a:off x="11206162" y="6525675"/>
              <a:ext cx="6667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8C9993D-9432-4A23-8049-BDD8D2E9F0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46179" y="1518335"/>
            <a:ext cx="5815361" cy="3460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ClrTx/>
              <a:buFont typeface="Arial" pitchFamily="34" charset="0"/>
              <a:buNone/>
              <a:defRPr lang="en-US" sz="20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  <a:lvl2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2pPr>
            <a:lvl3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3pPr>
            <a:lvl4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4pPr>
            <a:lvl5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5pPr>
            <a:lvl6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6pPr>
            <a:lvl7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7pPr>
            <a:lvl8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8pPr>
            <a:lvl9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9pPr>
          </a:lstStyle>
          <a:p>
            <a:pPr lvl="0"/>
            <a:r>
              <a:rPr lang="en-US" dirty="0"/>
              <a:t>Chart title phrased as question?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4114254-DE82-40E3-A398-C7BCB2C122A5}"/>
              </a:ext>
            </a:extLst>
          </p:cNvPr>
          <p:cNvSpPr/>
          <p:nvPr userDrawn="1"/>
        </p:nvSpPr>
        <p:spPr>
          <a:xfrm flipV="1">
            <a:off x="-1" y="6846848"/>
            <a:ext cx="12192001" cy="45719"/>
          </a:xfrm>
          <a:prstGeom prst="rect">
            <a:avLst/>
          </a:prstGeom>
          <a:gradFill flip="none" rotWithShape="1">
            <a:gsLst>
              <a:gs pos="0">
                <a:srgbClr val="F85F1E">
                  <a:lumMod val="98000"/>
                  <a:lumOff val="2000"/>
                </a:srgbClr>
              </a:gs>
              <a:gs pos="100000">
                <a:srgbClr val="FF8139">
                  <a:alpha val="91000"/>
                </a:srgbClr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23A6143-6317-4970-A21F-91520ED5AC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5809" y="362248"/>
            <a:ext cx="493693" cy="55576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39F32E2-D442-40A6-8038-DEFF99A582FB}"/>
              </a:ext>
            </a:extLst>
          </p:cNvPr>
          <p:cNvSpPr/>
          <p:nvPr userDrawn="1"/>
        </p:nvSpPr>
        <p:spPr>
          <a:xfrm flipV="1">
            <a:off x="379319" y="1260089"/>
            <a:ext cx="702349" cy="45719"/>
          </a:xfrm>
          <a:prstGeom prst="rect">
            <a:avLst/>
          </a:prstGeom>
          <a:solidFill>
            <a:srgbClr val="FF8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74D66B9-723A-4A72-86F0-6499BD79E9E1}"/>
              </a:ext>
            </a:extLst>
          </p:cNvPr>
          <p:cNvGrpSpPr/>
          <p:nvPr userDrawn="1"/>
        </p:nvGrpSpPr>
        <p:grpSpPr>
          <a:xfrm>
            <a:off x="10904474" y="6480419"/>
            <a:ext cx="1005028" cy="166711"/>
            <a:chOff x="11082197" y="6525675"/>
            <a:chExt cx="1005028" cy="16671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CC521CA-FE8E-4F49-9F33-755A886C7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82197" y="6525675"/>
              <a:ext cx="1005028" cy="166711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50FC4AE-6765-4993-A1BA-22E7FB7E1C6A}"/>
                </a:ext>
              </a:extLst>
            </p:cNvPr>
            <p:cNvSpPr/>
            <p:nvPr/>
          </p:nvSpPr>
          <p:spPr>
            <a:xfrm>
              <a:off x="11206162" y="6525675"/>
              <a:ext cx="6667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E436B090-2BDE-4941-A223-BC0363F4DCAF}"/>
              </a:ext>
            </a:extLst>
          </p:cNvPr>
          <p:cNvSpPr txBox="1">
            <a:spLocks/>
          </p:cNvSpPr>
          <p:nvPr userDrawn="1"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4874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1" cy="68574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80638" y="487294"/>
            <a:ext cx="5815361" cy="785050"/>
          </a:xfrm>
        </p:spPr>
        <p:txBody>
          <a:bodyPr>
            <a:normAutofit/>
          </a:bodyPr>
          <a:lstStyle>
            <a:lvl1pPr algn="l">
              <a:defRPr sz="2300" b="1" i="0" cap="all" spc="30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4" name="Rectangle 3"/>
          <p:cNvSpPr/>
          <p:nvPr/>
        </p:nvSpPr>
        <p:spPr>
          <a:xfrm flipV="1">
            <a:off x="-1" y="6846848"/>
            <a:ext cx="12192001" cy="45719"/>
          </a:xfrm>
          <a:prstGeom prst="rect">
            <a:avLst/>
          </a:prstGeom>
          <a:gradFill flip="none" rotWithShape="1">
            <a:gsLst>
              <a:gs pos="0">
                <a:srgbClr val="F85F1E">
                  <a:lumMod val="98000"/>
                  <a:lumOff val="2000"/>
                </a:srgbClr>
              </a:gs>
              <a:gs pos="100000">
                <a:srgbClr val="FF8139">
                  <a:alpha val="91000"/>
                </a:srgbClr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0"/>
          </p:nvPr>
        </p:nvSpPr>
        <p:spPr bwMode="hidden">
          <a:xfrm>
            <a:off x="6267450" y="3175"/>
            <a:ext cx="5924550" cy="6843672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C98825D7-0BD7-478B-B3A8-27C45DDFBD9C}"/>
              </a:ext>
            </a:extLst>
          </p:cNvPr>
          <p:cNvSpPr txBox="1">
            <a:spLocks/>
          </p:cNvSpPr>
          <p:nvPr/>
        </p:nvSpPr>
        <p:spPr>
          <a:xfrm>
            <a:off x="235980" y="2283899"/>
            <a:ext cx="4447769" cy="22902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i="0" kern="12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Futura PT Heavy" charset="0"/>
                <a:cs typeface="Futura PT Heavy" charset="0"/>
              </a:defRPr>
            </a:lvl1pPr>
          </a:lstStyle>
          <a:p>
            <a:pPr>
              <a:lnSpc>
                <a:spcPct val="114000"/>
              </a:lnSpc>
            </a:pPr>
            <a:r>
              <a:rPr lang="en-US" sz="2800" b="0" dirty="0">
                <a:solidFill>
                  <a:schemeClr val="tx2"/>
                </a:solidFill>
                <a:latin typeface="Century Gothic" panose="020B0502020202020204" pitchFamily="34" charset="0"/>
              </a:rPr>
              <a:t>Jon Giegengack</a:t>
            </a:r>
          </a:p>
          <a:p>
            <a:pPr>
              <a:lnSpc>
                <a:spcPct val="114000"/>
              </a:lnSpc>
            </a:pPr>
            <a:r>
              <a:rPr lang="en-US" sz="1600" b="0" dirty="0">
                <a:solidFill>
                  <a:schemeClr val="tx2"/>
                </a:solidFill>
                <a:latin typeface="Century Gothic" panose="020B0502020202020204" pitchFamily="34" charset="0"/>
              </a:rPr>
              <a:t>Principal</a:t>
            </a:r>
          </a:p>
          <a:p>
            <a:pPr>
              <a:lnSpc>
                <a:spcPct val="114000"/>
              </a:lnSpc>
            </a:pPr>
            <a:r>
              <a:rPr lang="en-US" sz="1600" b="0" dirty="0">
                <a:solidFill>
                  <a:schemeClr val="tx2"/>
                </a:solidFill>
                <a:latin typeface="Century Gothic" panose="020B0502020202020204" pitchFamily="34" charset="0"/>
              </a:rPr>
              <a:t>(603) 661-0068</a:t>
            </a:r>
          </a:p>
          <a:p>
            <a:pPr>
              <a:lnSpc>
                <a:spcPct val="114000"/>
              </a:lnSpc>
            </a:pPr>
            <a:r>
              <a:rPr lang="en-US" sz="1600" b="0" dirty="0">
                <a:solidFill>
                  <a:schemeClr val="tx2"/>
                </a:solidFill>
                <a:latin typeface="Century Gothic" panose="020B0502020202020204" pitchFamily="34" charset="0"/>
              </a:rPr>
              <a:t>jong@hubresearchllc.com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16CE47-8F84-40E1-8119-410BCB11A035}"/>
              </a:ext>
            </a:extLst>
          </p:cNvPr>
          <p:cNvSpPr/>
          <p:nvPr userDrawn="1"/>
        </p:nvSpPr>
        <p:spPr>
          <a:xfrm>
            <a:off x="0" y="0"/>
            <a:ext cx="12192001" cy="68574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89D3CF-4C40-46A2-8012-412C6210FEF5}"/>
              </a:ext>
            </a:extLst>
          </p:cNvPr>
          <p:cNvSpPr/>
          <p:nvPr userDrawn="1"/>
        </p:nvSpPr>
        <p:spPr>
          <a:xfrm flipV="1">
            <a:off x="-1" y="6846848"/>
            <a:ext cx="12192001" cy="45719"/>
          </a:xfrm>
          <a:prstGeom prst="rect">
            <a:avLst/>
          </a:prstGeom>
          <a:gradFill flip="none" rotWithShape="1">
            <a:gsLst>
              <a:gs pos="0">
                <a:srgbClr val="F85F1E">
                  <a:lumMod val="98000"/>
                  <a:lumOff val="2000"/>
                </a:srgbClr>
              </a:gs>
              <a:gs pos="100000">
                <a:srgbClr val="FF8139">
                  <a:alpha val="91000"/>
                </a:srgbClr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1F205626-0B6D-4AD2-B887-0AF8E166B0D7}"/>
              </a:ext>
            </a:extLst>
          </p:cNvPr>
          <p:cNvSpPr txBox="1">
            <a:spLocks/>
          </p:cNvSpPr>
          <p:nvPr userDrawn="1"/>
        </p:nvSpPr>
        <p:spPr>
          <a:xfrm>
            <a:off x="235980" y="2283899"/>
            <a:ext cx="4447769" cy="22902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i="0" kern="12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Futura PT Heavy" charset="0"/>
                <a:cs typeface="Futura PT Heavy" charset="0"/>
              </a:defRPr>
            </a:lvl1pPr>
          </a:lstStyle>
          <a:p>
            <a:pPr>
              <a:lnSpc>
                <a:spcPct val="114000"/>
              </a:lnSpc>
            </a:pPr>
            <a:r>
              <a:rPr lang="en-US" sz="2800" b="0" dirty="0">
                <a:solidFill>
                  <a:schemeClr val="tx2"/>
                </a:solidFill>
                <a:latin typeface="Century Gothic" panose="020B0502020202020204" pitchFamily="34" charset="0"/>
              </a:rPr>
              <a:t>Jon Giegengack</a:t>
            </a:r>
          </a:p>
          <a:p>
            <a:pPr>
              <a:lnSpc>
                <a:spcPct val="114000"/>
              </a:lnSpc>
            </a:pPr>
            <a:r>
              <a:rPr lang="en-US" sz="1600" b="0" dirty="0">
                <a:solidFill>
                  <a:schemeClr val="tx2"/>
                </a:solidFill>
                <a:latin typeface="Century Gothic" panose="020B0502020202020204" pitchFamily="34" charset="0"/>
              </a:rPr>
              <a:t>Principal</a:t>
            </a:r>
          </a:p>
          <a:p>
            <a:pPr>
              <a:lnSpc>
                <a:spcPct val="114000"/>
              </a:lnSpc>
            </a:pPr>
            <a:r>
              <a:rPr lang="en-US" sz="1600" b="0" dirty="0">
                <a:solidFill>
                  <a:schemeClr val="tx2"/>
                </a:solidFill>
                <a:latin typeface="Century Gothic" panose="020B0502020202020204" pitchFamily="34" charset="0"/>
              </a:rPr>
              <a:t>(603) 661-0068</a:t>
            </a:r>
          </a:p>
          <a:p>
            <a:pPr>
              <a:lnSpc>
                <a:spcPct val="114000"/>
              </a:lnSpc>
            </a:pPr>
            <a:r>
              <a:rPr lang="en-US" sz="1600" b="0" dirty="0">
                <a:solidFill>
                  <a:schemeClr val="tx2"/>
                </a:solidFill>
                <a:latin typeface="Century Gothic" panose="020B0502020202020204" pitchFamily="34" charset="0"/>
              </a:rPr>
              <a:t>jong@hubresearchllc.com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2DC8BBE6-9FA3-489F-84E4-9993FE56A50F}"/>
              </a:ext>
            </a:extLst>
          </p:cNvPr>
          <p:cNvSpPr txBox="1">
            <a:spLocks/>
          </p:cNvSpPr>
          <p:nvPr userDrawn="1"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448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image with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46849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F06116B-CA29-4A69-B649-B3AB0DB45D0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AF8FEC1-DC78-4551-8629-F3E349D055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4483100"/>
            <a:ext cx="12192000" cy="2374900"/>
          </a:xfrm>
          <a:gradFill>
            <a:gsLst>
              <a:gs pos="0">
                <a:srgbClr val="F85F1E">
                  <a:alpha val="52000"/>
                  <a:lumMod val="81000"/>
                  <a:lumOff val="19000"/>
                </a:srgbClr>
              </a:gs>
              <a:gs pos="90000">
                <a:srgbClr val="FF8139"/>
              </a:gs>
            </a:gsLst>
            <a:lin ang="13200000" scaled="0"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39897" y="4689987"/>
            <a:ext cx="11658453" cy="1090805"/>
          </a:xfrm>
        </p:spPr>
        <p:txBody>
          <a:bodyPr anchor="b" anchorCtr="0">
            <a:noAutofit/>
          </a:bodyPr>
          <a:lstStyle>
            <a:lvl1pPr algn="l">
              <a:lnSpc>
                <a:spcPct val="85000"/>
              </a:lnSpc>
              <a:defRPr sz="3600" b="1" i="0" cap="all" spc="30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39897" y="5780793"/>
            <a:ext cx="11658453" cy="791736"/>
          </a:xfrm>
        </p:spPr>
        <p:txBody>
          <a:bodyPr anchor="t" anchorCtr="0">
            <a:noAutofit/>
          </a:bodyPr>
          <a:lstStyle>
            <a:lvl1pPr marL="0" indent="0" algn="l" fontAlgn="t">
              <a:lnSpc>
                <a:spcPct val="100000"/>
              </a:lnSpc>
              <a:spcBef>
                <a:spcPts val="0"/>
              </a:spcBef>
              <a:buNone/>
              <a:defRPr sz="1300" b="0" i="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2pPr>
            <a:lvl3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3pPr>
            <a:lvl4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4pPr>
            <a:lvl5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5pPr>
            <a:lvl6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6pPr>
            <a:lvl7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7pPr>
            <a:lvl8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8pPr>
            <a:lvl9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12138B25-C1C8-44F5-8DC8-E6A67BD83BD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7521" y="355703"/>
            <a:ext cx="2556549" cy="892805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4A287E-86A1-423D-B002-DD3E6DCDA5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4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885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: with headline, title, logos and Q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V="1">
            <a:off x="-1" y="6846848"/>
            <a:ext cx="12192001" cy="45719"/>
          </a:xfrm>
          <a:prstGeom prst="rect">
            <a:avLst/>
          </a:prstGeom>
          <a:gradFill flip="none" rotWithShape="1">
            <a:gsLst>
              <a:gs pos="0">
                <a:srgbClr val="F85F1E">
                  <a:lumMod val="98000"/>
                  <a:lumOff val="2000"/>
                </a:srgbClr>
              </a:gs>
              <a:gs pos="100000">
                <a:srgbClr val="FF8139">
                  <a:alpha val="91000"/>
                </a:srgbClr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5809" y="362248"/>
            <a:ext cx="493693" cy="555768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 flipV="1">
            <a:off x="379319" y="1260089"/>
            <a:ext cx="702349" cy="45719"/>
          </a:xfrm>
          <a:prstGeom prst="rect">
            <a:avLst/>
          </a:prstGeom>
          <a:solidFill>
            <a:srgbClr val="FF8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F88622C-5799-49F6-A0D3-477D141CFE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4972" y="1592676"/>
            <a:ext cx="6782056" cy="346075"/>
          </a:xfrm>
        </p:spPr>
        <p:txBody>
          <a:bodyPr anchor="b" anchorCtr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itchFamily="34" charset="0"/>
              <a:buNone/>
              <a:defRPr lang="en-US" sz="20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  <a:lvl2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2pPr>
            <a:lvl3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3pPr>
            <a:lvl4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4pPr>
            <a:lvl5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5pPr>
            <a:lvl6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6pPr>
            <a:lvl7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7pPr>
            <a:lvl8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8pPr>
            <a:lvl9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9pPr>
          </a:lstStyle>
          <a:p>
            <a:pPr lvl="0"/>
            <a:r>
              <a:rPr lang="en-US" dirty="0"/>
              <a:t>Chart title phrased as question?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693D211-52E5-465A-B159-BD49E7B0C1C7}"/>
              </a:ext>
            </a:extLst>
          </p:cNvPr>
          <p:cNvGrpSpPr/>
          <p:nvPr userDrawn="1"/>
        </p:nvGrpSpPr>
        <p:grpSpPr>
          <a:xfrm>
            <a:off x="10904474" y="6480419"/>
            <a:ext cx="1005028" cy="166711"/>
            <a:chOff x="11082197" y="6525675"/>
            <a:chExt cx="1005028" cy="16671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F024D4A-1F36-429B-A906-A4EB14411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82197" y="6525675"/>
              <a:ext cx="1005028" cy="16671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00235EA-668E-43D6-88C2-611CD0C28C17}"/>
                </a:ext>
              </a:extLst>
            </p:cNvPr>
            <p:cNvSpPr/>
            <p:nvPr/>
          </p:nvSpPr>
          <p:spPr>
            <a:xfrm>
              <a:off x="11206162" y="6525675"/>
              <a:ext cx="6667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E2A5268D-51F3-432B-85CE-B1D531C25A3A}"/>
              </a:ext>
            </a:extLst>
          </p:cNvPr>
          <p:cNvSpPr txBox="1">
            <a:spLocks/>
          </p:cNvSpPr>
          <p:nvPr userDrawn="1"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5BEE6AD-071D-43A3-82F9-B74537FDB6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8779" y="475038"/>
            <a:ext cx="11630723" cy="78505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 sz="2300" b="1" i="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update headline</a:t>
            </a:r>
          </a:p>
        </p:txBody>
      </p:sp>
    </p:spTree>
    <p:extLst>
      <p:ext uri="{BB962C8B-B14F-4D97-AF65-F5344CB8AC3E}">
        <p14:creationId xmlns:p14="http://schemas.microsoft.com/office/powerpoint/2010/main" val="1808323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image with colo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46849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-1" y="11151"/>
            <a:ext cx="12192001" cy="6835698"/>
          </a:xfrm>
          <a:prstGeom prst="rect">
            <a:avLst/>
          </a:prstGeom>
          <a:gradFill flip="none" rotWithShape="1">
            <a:gsLst>
              <a:gs pos="0">
                <a:srgbClr val="F85F1E">
                  <a:alpha val="52000"/>
                  <a:lumMod val="81000"/>
                  <a:lumOff val="19000"/>
                </a:srgbClr>
              </a:gs>
              <a:gs pos="90000">
                <a:srgbClr val="FF8139"/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39897" y="3111193"/>
            <a:ext cx="11658453" cy="557561"/>
          </a:xfrm>
        </p:spPr>
        <p:txBody>
          <a:bodyPr anchor="t" anchorCtr="0">
            <a:noAutofit/>
          </a:bodyPr>
          <a:lstStyle>
            <a:lvl1pPr algn="l">
              <a:lnSpc>
                <a:spcPct val="85000"/>
              </a:lnSpc>
              <a:defRPr sz="3600" b="1" i="0" cap="all" spc="30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39897" y="3679907"/>
            <a:ext cx="11658453" cy="791736"/>
          </a:xfrm>
        </p:spPr>
        <p:txBody>
          <a:bodyPr anchor="t" anchorCtr="0">
            <a:noAutofit/>
          </a:bodyPr>
          <a:lstStyle>
            <a:lvl1pPr marL="0" indent="0" algn="l" fontAlgn="t">
              <a:lnSpc>
                <a:spcPct val="100000"/>
              </a:lnSpc>
              <a:spcBef>
                <a:spcPts val="0"/>
              </a:spcBef>
              <a:buNone/>
              <a:defRPr sz="1300" b="0" i="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2pPr>
            <a:lvl3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3pPr>
            <a:lvl4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4pPr>
            <a:lvl5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5pPr>
            <a:lvl6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6pPr>
            <a:lvl7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7pPr>
            <a:lvl8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8pPr>
            <a:lvl9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319" y="373402"/>
            <a:ext cx="2523721" cy="85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20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image with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46849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F06116B-CA29-4A69-B649-B3AB0DB45D0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AF8FEC1-DC78-4551-8629-F3E349D055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4483100"/>
            <a:ext cx="12192000" cy="2374900"/>
          </a:xfrm>
          <a:gradFill>
            <a:gsLst>
              <a:gs pos="0">
                <a:srgbClr val="F85F1E">
                  <a:alpha val="52000"/>
                  <a:lumMod val="81000"/>
                  <a:lumOff val="19000"/>
                </a:srgbClr>
              </a:gs>
              <a:gs pos="90000">
                <a:srgbClr val="FF8139"/>
              </a:gs>
            </a:gsLst>
            <a:lin ang="13200000" scaled="0"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39897" y="4689987"/>
            <a:ext cx="11658453" cy="1090805"/>
          </a:xfrm>
        </p:spPr>
        <p:txBody>
          <a:bodyPr anchor="b" anchorCtr="0">
            <a:noAutofit/>
          </a:bodyPr>
          <a:lstStyle>
            <a:lvl1pPr algn="l">
              <a:lnSpc>
                <a:spcPct val="85000"/>
              </a:lnSpc>
              <a:defRPr sz="3600" b="1" i="0" cap="all" spc="30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39897" y="5780793"/>
            <a:ext cx="11658453" cy="791736"/>
          </a:xfrm>
        </p:spPr>
        <p:txBody>
          <a:bodyPr anchor="t" anchorCtr="0">
            <a:noAutofit/>
          </a:bodyPr>
          <a:lstStyle>
            <a:lvl1pPr marL="0" indent="0" algn="l" fontAlgn="t">
              <a:lnSpc>
                <a:spcPct val="100000"/>
              </a:lnSpc>
              <a:spcBef>
                <a:spcPts val="0"/>
              </a:spcBef>
              <a:buNone/>
              <a:defRPr sz="1300" b="0" i="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2pPr>
            <a:lvl3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3pPr>
            <a:lvl4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4pPr>
            <a:lvl5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5pPr>
            <a:lvl6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6pPr>
            <a:lvl7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7pPr>
            <a:lvl8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8pPr>
            <a:lvl9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12138B25-C1C8-44F5-8DC8-E6A67BD83BD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7521" y="355703"/>
            <a:ext cx="2556549" cy="892805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56720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r DIVIDER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-27876"/>
            <a:ext cx="12192001" cy="6885876"/>
          </a:xfrm>
          <a:prstGeom prst="rect">
            <a:avLst/>
          </a:prstGeom>
          <a:gradFill flip="none" rotWithShape="1">
            <a:gsLst>
              <a:gs pos="0">
                <a:srgbClr val="F85F1E">
                  <a:alpha val="52000"/>
                  <a:lumMod val="81000"/>
                  <a:lumOff val="19000"/>
                </a:srgbClr>
              </a:gs>
              <a:gs pos="90000">
                <a:srgbClr val="FF8139"/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39897" y="1050053"/>
            <a:ext cx="11658453" cy="2618702"/>
          </a:xfrm>
        </p:spPr>
        <p:txBody>
          <a:bodyPr anchor="b" anchorCtr="0">
            <a:noAutofit/>
          </a:bodyPr>
          <a:lstStyle>
            <a:lvl1pPr algn="l">
              <a:lnSpc>
                <a:spcPct val="85000"/>
              </a:lnSpc>
              <a:defRPr sz="3600" b="1" i="0" cap="all" spc="30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– Supports Multiple Lines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39897" y="3679907"/>
            <a:ext cx="11658453" cy="791736"/>
          </a:xfrm>
        </p:spPr>
        <p:txBody>
          <a:bodyPr anchor="t" anchorCtr="0">
            <a:noAutofit/>
          </a:bodyPr>
          <a:lstStyle>
            <a:lvl1pPr marL="0" indent="0" algn="l" fontAlgn="t">
              <a:lnSpc>
                <a:spcPct val="100000"/>
              </a:lnSpc>
              <a:spcBef>
                <a:spcPts val="0"/>
              </a:spcBef>
              <a:buNone/>
              <a:defRPr sz="1300" b="0" i="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2pPr>
            <a:lvl3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3pPr>
            <a:lvl4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4pPr>
            <a:lvl5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5pPr>
            <a:lvl6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6pPr>
            <a:lvl7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7pPr>
            <a:lvl8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8pPr>
            <a:lvl9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8FD9A4F-1B06-4A41-B17B-DD5DC4EEFF9F}"/>
              </a:ext>
            </a:extLst>
          </p:cNvPr>
          <p:cNvSpPr txBox="1">
            <a:spLocks/>
          </p:cNvSpPr>
          <p:nvPr userDrawn="1"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165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r 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83CD17">
                  <a:alpha val="50000"/>
                </a:srgbClr>
              </a:gs>
              <a:gs pos="90000">
                <a:srgbClr val="83CE39"/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39897" y="1034981"/>
            <a:ext cx="11658453" cy="2633774"/>
          </a:xfrm>
        </p:spPr>
        <p:txBody>
          <a:bodyPr anchor="b" anchorCtr="0">
            <a:noAutofit/>
          </a:bodyPr>
          <a:lstStyle>
            <a:lvl1pPr algn="l">
              <a:lnSpc>
                <a:spcPct val="85000"/>
              </a:lnSpc>
              <a:defRPr sz="3600" b="1" i="0" cap="all" spc="30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– Supports Multiple Lines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39897" y="3679907"/>
            <a:ext cx="11658453" cy="791736"/>
          </a:xfrm>
        </p:spPr>
        <p:txBody>
          <a:bodyPr anchor="t" anchorCtr="0">
            <a:noAutofit/>
          </a:bodyPr>
          <a:lstStyle>
            <a:lvl1pPr marL="0" indent="0" algn="l" fontAlgn="t">
              <a:lnSpc>
                <a:spcPct val="100000"/>
              </a:lnSpc>
              <a:spcBef>
                <a:spcPts val="0"/>
              </a:spcBef>
              <a:buNone/>
              <a:defRPr sz="1300" b="0" i="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2pPr>
            <a:lvl3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3pPr>
            <a:lvl4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4pPr>
            <a:lvl5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5pPr>
            <a:lvl6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6pPr>
            <a:lvl7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7pPr>
            <a:lvl8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8pPr>
            <a:lvl9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D3E9942-A5F4-4931-B392-89A734288FF6}"/>
              </a:ext>
            </a:extLst>
          </p:cNvPr>
          <p:cNvSpPr txBox="1">
            <a:spLocks/>
          </p:cNvSpPr>
          <p:nvPr userDrawn="1"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0673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r DIVI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5EC4D1">
                  <a:alpha val="52000"/>
                </a:srgbClr>
              </a:gs>
              <a:gs pos="90000">
                <a:srgbClr val="7BD0DF"/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39897" y="1045029"/>
            <a:ext cx="11658453" cy="2623725"/>
          </a:xfrm>
        </p:spPr>
        <p:txBody>
          <a:bodyPr anchor="b" anchorCtr="0">
            <a:noAutofit/>
          </a:bodyPr>
          <a:lstStyle>
            <a:lvl1pPr algn="l">
              <a:lnSpc>
                <a:spcPct val="85000"/>
              </a:lnSpc>
              <a:defRPr sz="3600" b="1" i="0" cap="all" spc="30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– Supports Multiple Lines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39897" y="3679907"/>
            <a:ext cx="11658453" cy="791736"/>
          </a:xfrm>
        </p:spPr>
        <p:txBody>
          <a:bodyPr anchor="t" anchorCtr="0">
            <a:noAutofit/>
          </a:bodyPr>
          <a:lstStyle>
            <a:lvl1pPr marL="0" indent="0" algn="l" fontAlgn="t">
              <a:lnSpc>
                <a:spcPct val="100000"/>
              </a:lnSpc>
              <a:spcBef>
                <a:spcPts val="0"/>
              </a:spcBef>
              <a:buNone/>
              <a:defRPr sz="1300" b="0" i="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2pPr>
            <a:lvl3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3pPr>
            <a:lvl4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4pPr>
            <a:lvl5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5pPr>
            <a:lvl6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6pPr>
            <a:lvl7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7pPr>
            <a:lvl8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8pPr>
            <a:lvl9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97B2FD1-9130-44B2-A398-95EDF7F8C661}"/>
              </a:ext>
            </a:extLst>
          </p:cNvPr>
          <p:cNvSpPr txBox="1">
            <a:spLocks/>
          </p:cNvSpPr>
          <p:nvPr userDrawn="1"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2489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r DIVID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C94987">
                  <a:alpha val="52000"/>
                </a:srgbClr>
              </a:gs>
              <a:gs pos="90000">
                <a:srgbClr val="9E4787"/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39897" y="1019909"/>
            <a:ext cx="11658453" cy="2648846"/>
          </a:xfrm>
        </p:spPr>
        <p:txBody>
          <a:bodyPr anchor="b" anchorCtr="0">
            <a:noAutofit/>
          </a:bodyPr>
          <a:lstStyle>
            <a:lvl1pPr algn="l">
              <a:lnSpc>
                <a:spcPct val="85000"/>
              </a:lnSpc>
              <a:defRPr sz="3600" b="1" i="0" cap="all" spc="30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– Supports Multiple Lines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39897" y="3679907"/>
            <a:ext cx="11658453" cy="791736"/>
          </a:xfrm>
        </p:spPr>
        <p:txBody>
          <a:bodyPr anchor="t" anchorCtr="0">
            <a:noAutofit/>
          </a:bodyPr>
          <a:lstStyle>
            <a:lvl1pPr marL="0" indent="0" algn="l" fontAlgn="t">
              <a:lnSpc>
                <a:spcPct val="100000"/>
              </a:lnSpc>
              <a:spcBef>
                <a:spcPts val="0"/>
              </a:spcBef>
              <a:buNone/>
              <a:defRPr sz="1300" b="0" i="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2pPr>
            <a:lvl3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3pPr>
            <a:lvl4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4pPr>
            <a:lvl5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5pPr>
            <a:lvl6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6pPr>
            <a:lvl7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7pPr>
            <a:lvl8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8pPr>
            <a:lvl9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3345C19-D03F-43C0-BC80-512BB52FF680}"/>
              </a:ext>
            </a:extLst>
          </p:cNvPr>
          <p:cNvSpPr txBox="1">
            <a:spLocks/>
          </p:cNvSpPr>
          <p:nvPr userDrawn="1"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64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: Image with text a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9FDA8F0-4CAA-4543-BF34-C6BCA0C1E2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hidden">
          <a:xfrm>
            <a:off x="0" y="0"/>
            <a:ext cx="12192000" cy="6857999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0" y="6273209"/>
            <a:ext cx="12192000" cy="606055"/>
          </a:xfrm>
          <a:solidFill>
            <a:schemeClr val="tx1"/>
          </a:solidFill>
        </p:spPr>
        <p:txBody>
          <a:bodyPr anchor="ctr" anchorCtr="0">
            <a:noAutofit/>
          </a:bodyPr>
          <a:lstStyle>
            <a:lvl1pPr algn="l">
              <a:lnSpc>
                <a:spcPct val="110000"/>
              </a:lnSpc>
              <a:defRPr sz="3200" b="1" i="0" cap="all" spc="300" baseline="0">
                <a:solidFill>
                  <a:schemeClr val="bg1"/>
                </a:solidFill>
                <a:effectLst>
                  <a:glow rad="127000">
                    <a:schemeClr val="tx1">
                      <a:alpha val="17000"/>
                    </a:schemeClr>
                  </a:glow>
                </a:effectLst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add divider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970"/>
          <a:stretch/>
        </p:blipFill>
        <p:spPr>
          <a:xfrm>
            <a:off x="8570270" y="936702"/>
            <a:ext cx="3621730" cy="5921298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09BE17-9562-4CA7-A71E-0469304F502D}"/>
              </a:ext>
            </a:extLst>
          </p:cNvPr>
          <p:cNvSpPr txBox="1">
            <a:spLocks/>
          </p:cNvSpPr>
          <p:nvPr userDrawn="1"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4056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1" cy="68574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80638" y="487294"/>
            <a:ext cx="5815361" cy="785050"/>
          </a:xfrm>
        </p:spPr>
        <p:txBody>
          <a:bodyPr>
            <a:normAutofit/>
          </a:bodyPr>
          <a:lstStyle>
            <a:lvl1pPr algn="l">
              <a:lnSpc>
                <a:spcPct val="110000"/>
              </a:lnSpc>
              <a:defRPr sz="2300" b="1" i="0" cap="all" spc="30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4" name="Rectangle 3"/>
          <p:cNvSpPr/>
          <p:nvPr userDrawn="1"/>
        </p:nvSpPr>
        <p:spPr>
          <a:xfrm flipV="1">
            <a:off x="-1" y="6846848"/>
            <a:ext cx="12192001" cy="45719"/>
          </a:xfrm>
          <a:prstGeom prst="rect">
            <a:avLst/>
          </a:prstGeom>
          <a:gradFill flip="none" rotWithShape="1">
            <a:gsLst>
              <a:gs pos="0">
                <a:srgbClr val="F85F1E">
                  <a:lumMod val="98000"/>
                  <a:lumOff val="2000"/>
                </a:srgbClr>
              </a:gs>
              <a:gs pos="100000">
                <a:srgbClr val="FF8139">
                  <a:alpha val="91000"/>
                </a:srgbClr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0"/>
          </p:nvPr>
        </p:nvSpPr>
        <p:spPr bwMode="hidden">
          <a:xfrm>
            <a:off x="6267450" y="3175"/>
            <a:ext cx="5924550" cy="6843672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C98825D7-0BD7-478B-B3A8-27C45DDFBD9C}"/>
              </a:ext>
            </a:extLst>
          </p:cNvPr>
          <p:cNvSpPr txBox="1">
            <a:spLocks/>
          </p:cNvSpPr>
          <p:nvPr userDrawn="1"/>
        </p:nvSpPr>
        <p:spPr>
          <a:xfrm>
            <a:off x="235980" y="2283899"/>
            <a:ext cx="4447769" cy="22902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i="0" kern="12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Futura PT Heavy" charset="0"/>
                <a:cs typeface="Futura PT Heavy" charset="0"/>
              </a:defRPr>
            </a:lvl1pPr>
          </a:lstStyle>
          <a:p>
            <a:pPr>
              <a:lnSpc>
                <a:spcPct val="114000"/>
              </a:lnSpc>
            </a:pPr>
            <a:r>
              <a:rPr lang="en-US" sz="2800" b="0" dirty="0">
                <a:solidFill>
                  <a:schemeClr val="tx2"/>
                </a:solidFill>
                <a:latin typeface="Century Gothic" panose="020B0502020202020204" pitchFamily="34" charset="0"/>
              </a:rPr>
              <a:t>Jon Giegengack</a:t>
            </a:r>
          </a:p>
          <a:p>
            <a:pPr>
              <a:lnSpc>
                <a:spcPct val="114000"/>
              </a:lnSpc>
            </a:pPr>
            <a:r>
              <a:rPr lang="en-US" sz="1600" b="0" dirty="0">
                <a:solidFill>
                  <a:schemeClr val="tx2"/>
                </a:solidFill>
                <a:latin typeface="Century Gothic" panose="020B0502020202020204" pitchFamily="34" charset="0"/>
              </a:rPr>
              <a:t>Principal</a:t>
            </a:r>
          </a:p>
          <a:p>
            <a:pPr>
              <a:lnSpc>
                <a:spcPct val="114000"/>
              </a:lnSpc>
            </a:pPr>
            <a:r>
              <a:rPr lang="en-US" sz="1600" b="0" dirty="0">
                <a:solidFill>
                  <a:schemeClr val="tx2"/>
                </a:solidFill>
                <a:latin typeface="Century Gothic" panose="020B0502020202020204" pitchFamily="34" charset="0"/>
              </a:rPr>
              <a:t>(603) 661-0068</a:t>
            </a:r>
          </a:p>
          <a:p>
            <a:pPr>
              <a:lnSpc>
                <a:spcPct val="114000"/>
              </a:lnSpc>
            </a:pPr>
            <a:r>
              <a:rPr lang="en-US" sz="1600" b="0" dirty="0">
                <a:solidFill>
                  <a:schemeClr val="tx2"/>
                </a:solidFill>
                <a:latin typeface="Century Gothic" panose="020B0502020202020204" pitchFamily="34" charset="0"/>
              </a:rPr>
              <a:t>jong@hubresearchllc.com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EB180EE-5DD6-46BB-8E08-16CB2ACC8F3F}"/>
              </a:ext>
            </a:extLst>
          </p:cNvPr>
          <p:cNvSpPr txBox="1">
            <a:spLocks/>
          </p:cNvSpPr>
          <p:nvPr userDrawn="1"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8427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: with headline, title, logos and Q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V="1">
            <a:off x="-1" y="6846848"/>
            <a:ext cx="12192001" cy="45719"/>
          </a:xfrm>
          <a:prstGeom prst="rect">
            <a:avLst/>
          </a:prstGeom>
          <a:gradFill flip="none" rotWithShape="1">
            <a:gsLst>
              <a:gs pos="0">
                <a:srgbClr val="F85F1E">
                  <a:lumMod val="98000"/>
                  <a:lumOff val="2000"/>
                </a:srgbClr>
              </a:gs>
              <a:gs pos="100000">
                <a:srgbClr val="FF8139">
                  <a:alpha val="91000"/>
                </a:srgbClr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5809" y="362248"/>
            <a:ext cx="493693" cy="555768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 flipV="1">
            <a:off x="379319" y="1260089"/>
            <a:ext cx="702349" cy="45719"/>
          </a:xfrm>
          <a:prstGeom prst="rect">
            <a:avLst/>
          </a:prstGeom>
          <a:solidFill>
            <a:srgbClr val="FF8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F88622C-5799-49F6-A0D3-477D141CFE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4972" y="1592676"/>
            <a:ext cx="6782056" cy="346075"/>
          </a:xfrm>
        </p:spPr>
        <p:txBody>
          <a:bodyPr anchor="b" anchorCtr="0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ClrTx/>
              <a:buFont typeface="Arial" pitchFamily="34" charset="0"/>
              <a:buNone/>
              <a:defRPr lang="en-US" sz="20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  <a:lvl2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2pPr>
            <a:lvl3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3pPr>
            <a:lvl4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4pPr>
            <a:lvl5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5pPr>
            <a:lvl6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6pPr>
            <a:lvl7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7pPr>
            <a:lvl8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8pPr>
            <a:lvl9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9pPr>
          </a:lstStyle>
          <a:p>
            <a:pPr lvl="0"/>
            <a:r>
              <a:rPr lang="en-US" dirty="0"/>
              <a:t>Chart title phrased as question?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693D211-52E5-465A-B159-BD49E7B0C1C7}"/>
              </a:ext>
            </a:extLst>
          </p:cNvPr>
          <p:cNvGrpSpPr/>
          <p:nvPr userDrawn="1"/>
        </p:nvGrpSpPr>
        <p:grpSpPr>
          <a:xfrm>
            <a:off x="10904474" y="6480419"/>
            <a:ext cx="1005028" cy="166711"/>
            <a:chOff x="11082197" y="6525675"/>
            <a:chExt cx="1005028" cy="16671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F024D4A-1F36-429B-A906-A4EB14411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2197" y="6525675"/>
              <a:ext cx="1005028" cy="16671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00235EA-668E-43D6-88C2-611CD0C28C17}"/>
                </a:ext>
              </a:extLst>
            </p:cNvPr>
            <p:cNvSpPr/>
            <p:nvPr/>
          </p:nvSpPr>
          <p:spPr>
            <a:xfrm>
              <a:off x="11206162" y="6525675"/>
              <a:ext cx="6667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79FAEF90-EAF8-4810-9CB8-0168C7F98D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8779" y="480062"/>
            <a:ext cx="11630723" cy="78505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 sz="2300" b="1" i="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UPDATE HEADLINE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E2A5268D-51F3-432B-85CE-B1D531C25A3A}"/>
              </a:ext>
            </a:extLst>
          </p:cNvPr>
          <p:cNvSpPr txBox="1">
            <a:spLocks/>
          </p:cNvSpPr>
          <p:nvPr userDrawn="1"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989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r DIVIDER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27876"/>
            <a:ext cx="12192001" cy="6885876"/>
          </a:xfrm>
          <a:prstGeom prst="rect">
            <a:avLst/>
          </a:prstGeom>
          <a:gradFill flip="none" rotWithShape="1">
            <a:gsLst>
              <a:gs pos="0">
                <a:srgbClr val="F85F1E">
                  <a:alpha val="52000"/>
                  <a:lumMod val="81000"/>
                  <a:lumOff val="19000"/>
                </a:srgbClr>
              </a:gs>
              <a:gs pos="90000">
                <a:srgbClr val="FF8139"/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39897" y="1050053"/>
            <a:ext cx="11658453" cy="2618702"/>
          </a:xfrm>
        </p:spPr>
        <p:txBody>
          <a:bodyPr anchor="b" anchorCtr="0">
            <a:noAutofit/>
          </a:bodyPr>
          <a:lstStyle>
            <a:lvl1pPr algn="l">
              <a:lnSpc>
                <a:spcPct val="85000"/>
              </a:lnSpc>
              <a:defRPr sz="3600" b="1" i="0" cap="all" spc="30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– Supports Multiple Lines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39897" y="3679907"/>
            <a:ext cx="11658453" cy="791736"/>
          </a:xfrm>
        </p:spPr>
        <p:txBody>
          <a:bodyPr anchor="t" anchorCtr="0">
            <a:noAutofit/>
          </a:bodyPr>
          <a:lstStyle>
            <a:lvl1pPr marL="0" indent="0" algn="l" fontAlgn="t">
              <a:lnSpc>
                <a:spcPct val="100000"/>
              </a:lnSpc>
              <a:spcBef>
                <a:spcPts val="0"/>
              </a:spcBef>
              <a:buNone/>
              <a:defRPr sz="1300" b="0" i="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2pPr>
            <a:lvl3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3pPr>
            <a:lvl4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4pPr>
            <a:lvl5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5pPr>
            <a:lvl6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6pPr>
            <a:lvl7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7pPr>
            <a:lvl8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8pPr>
            <a:lvl9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970"/>
          <a:stretch/>
        </p:blipFill>
        <p:spPr>
          <a:xfrm>
            <a:off x="8570270" y="936702"/>
            <a:ext cx="3621730" cy="5921298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2697C7-413B-4D8F-A11E-069C088AC01E}"/>
              </a:ext>
            </a:extLst>
          </p:cNvPr>
          <p:cNvSpPr/>
          <p:nvPr userDrawn="1"/>
        </p:nvSpPr>
        <p:spPr>
          <a:xfrm>
            <a:off x="0" y="-27876"/>
            <a:ext cx="12192001" cy="6885876"/>
          </a:xfrm>
          <a:prstGeom prst="rect">
            <a:avLst/>
          </a:prstGeom>
          <a:gradFill flip="none" rotWithShape="1">
            <a:gsLst>
              <a:gs pos="0">
                <a:srgbClr val="F85F1E">
                  <a:alpha val="52000"/>
                  <a:lumMod val="81000"/>
                  <a:lumOff val="19000"/>
                </a:srgbClr>
              </a:gs>
              <a:gs pos="90000">
                <a:srgbClr val="FF8139"/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6483611-08B3-4A21-A273-8CC353D03206}"/>
              </a:ext>
            </a:extLst>
          </p:cNvPr>
          <p:cNvSpPr txBox="1">
            <a:spLocks/>
          </p:cNvSpPr>
          <p:nvPr userDrawn="1"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3076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image with colo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4684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1" y="11151"/>
            <a:ext cx="12192001" cy="6835698"/>
          </a:xfrm>
          <a:prstGeom prst="rect">
            <a:avLst/>
          </a:prstGeom>
          <a:gradFill flip="none" rotWithShape="1">
            <a:gsLst>
              <a:gs pos="0">
                <a:srgbClr val="F85F1E">
                  <a:alpha val="52000"/>
                  <a:lumMod val="81000"/>
                  <a:lumOff val="19000"/>
                </a:srgbClr>
              </a:gs>
              <a:gs pos="90000">
                <a:srgbClr val="FF8139"/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39897" y="3111193"/>
            <a:ext cx="11658453" cy="557561"/>
          </a:xfrm>
        </p:spPr>
        <p:txBody>
          <a:bodyPr anchor="t" anchorCtr="0">
            <a:noAutofit/>
          </a:bodyPr>
          <a:lstStyle>
            <a:lvl1pPr algn="l">
              <a:lnSpc>
                <a:spcPct val="85000"/>
              </a:lnSpc>
              <a:defRPr sz="3600" b="1" i="0" cap="all" spc="30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39897" y="3679907"/>
            <a:ext cx="11658453" cy="791736"/>
          </a:xfrm>
        </p:spPr>
        <p:txBody>
          <a:bodyPr anchor="t" anchorCtr="0">
            <a:noAutofit/>
          </a:bodyPr>
          <a:lstStyle>
            <a:lvl1pPr marL="0" indent="0" algn="l" fontAlgn="t">
              <a:lnSpc>
                <a:spcPct val="100000"/>
              </a:lnSpc>
              <a:spcBef>
                <a:spcPts val="0"/>
              </a:spcBef>
              <a:buNone/>
              <a:defRPr sz="1300" b="0" i="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2pPr>
            <a:lvl3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3pPr>
            <a:lvl4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4pPr>
            <a:lvl5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5pPr>
            <a:lvl6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6pPr>
            <a:lvl7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7pPr>
            <a:lvl8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8pPr>
            <a:lvl9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319" y="373402"/>
            <a:ext cx="2523721" cy="8544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328EC1-5DEB-4261-8247-B9D7D513B5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468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B217799-2C17-4740-9BBC-1C7169004313}"/>
              </a:ext>
            </a:extLst>
          </p:cNvPr>
          <p:cNvSpPr/>
          <p:nvPr userDrawn="1"/>
        </p:nvSpPr>
        <p:spPr>
          <a:xfrm>
            <a:off x="-1" y="11151"/>
            <a:ext cx="12192001" cy="6835698"/>
          </a:xfrm>
          <a:prstGeom prst="rect">
            <a:avLst/>
          </a:prstGeom>
          <a:gradFill flip="none" rotWithShape="1">
            <a:gsLst>
              <a:gs pos="0">
                <a:srgbClr val="F85F1E">
                  <a:alpha val="52000"/>
                  <a:lumMod val="81000"/>
                  <a:lumOff val="19000"/>
                </a:srgbClr>
              </a:gs>
              <a:gs pos="90000">
                <a:srgbClr val="FF8139"/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380DF0-F6D5-4D04-BC3B-29DA527EF2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319" y="373402"/>
            <a:ext cx="2523721" cy="85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464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image with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46849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F06116B-CA29-4A69-B649-B3AB0DB45D0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AF8FEC1-DC78-4551-8629-F3E349D055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4483100"/>
            <a:ext cx="12192000" cy="2374900"/>
          </a:xfrm>
          <a:gradFill>
            <a:gsLst>
              <a:gs pos="0">
                <a:srgbClr val="F85F1E">
                  <a:alpha val="52000"/>
                  <a:lumMod val="81000"/>
                  <a:lumOff val="19000"/>
                </a:srgbClr>
              </a:gs>
              <a:gs pos="90000">
                <a:srgbClr val="FF8139"/>
              </a:gs>
            </a:gsLst>
            <a:lin ang="13200000" scaled="0"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39897" y="4689987"/>
            <a:ext cx="11658453" cy="1090805"/>
          </a:xfrm>
        </p:spPr>
        <p:txBody>
          <a:bodyPr anchor="b" anchorCtr="0">
            <a:noAutofit/>
          </a:bodyPr>
          <a:lstStyle>
            <a:lvl1pPr algn="l">
              <a:lnSpc>
                <a:spcPct val="85000"/>
              </a:lnSpc>
              <a:defRPr sz="3600" b="1" i="0" cap="all" spc="30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39897" y="5780793"/>
            <a:ext cx="11658453" cy="791736"/>
          </a:xfrm>
        </p:spPr>
        <p:txBody>
          <a:bodyPr anchor="t" anchorCtr="0">
            <a:noAutofit/>
          </a:bodyPr>
          <a:lstStyle>
            <a:lvl1pPr marL="0" indent="0" algn="l" fontAlgn="t">
              <a:lnSpc>
                <a:spcPct val="100000"/>
              </a:lnSpc>
              <a:spcBef>
                <a:spcPts val="0"/>
              </a:spcBef>
              <a:buNone/>
              <a:defRPr sz="1300" b="0" i="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2pPr>
            <a:lvl3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3pPr>
            <a:lvl4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4pPr>
            <a:lvl5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5pPr>
            <a:lvl6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6pPr>
            <a:lvl7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7pPr>
            <a:lvl8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8pPr>
            <a:lvl9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12138B25-C1C8-44F5-8DC8-E6A67BD83BD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7521" y="355703"/>
            <a:ext cx="2556549" cy="892805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4A287E-86A1-423D-B002-DD3E6DCDA5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4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123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r DIVIDER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27876"/>
            <a:ext cx="12192001" cy="6885876"/>
          </a:xfrm>
          <a:prstGeom prst="rect">
            <a:avLst/>
          </a:prstGeom>
          <a:gradFill flip="none" rotWithShape="1">
            <a:gsLst>
              <a:gs pos="0">
                <a:srgbClr val="F85F1E">
                  <a:alpha val="52000"/>
                  <a:lumMod val="81000"/>
                  <a:lumOff val="19000"/>
                </a:srgbClr>
              </a:gs>
              <a:gs pos="90000">
                <a:srgbClr val="FF8139"/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39897" y="1050053"/>
            <a:ext cx="11658453" cy="2618702"/>
          </a:xfrm>
        </p:spPr>
        <p:txBody>
          <a:bodyPr anchor="b" anchorCtr="0">
            <a:noAutofit/>
          </a:bodyPr>
          <a:lstStyle>
            <a:lvl1pPr algn="l">
              <a:lnSpc>
                <a:spcPct val="85000"/>
              </a:lnSpc>
              <a:defRPr sz="3600" b="1" i="0" cap="all" spc="30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– Supports Multiple Lines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39897" y="3679907"/>
            <a:ext cx="11658453" cy="791736"/>
          </a:xfrm>
        </p:spPr>
        <p:txBody>
          <a:bodyPr anchor="t" anchorCtr="0">
            <a:noAutofit/>
          </a:bodyPr>
          <a:lstStyle>
            <a:lvl1pPr marL="0" indent="0" algn="l" fontAlgn="t">
              <a:lnSpc>
                <a:spcPct val="100000"/>
              </a:lnSpc>
              <a:spcBef>
                <a:spcPts val="0"/>
              </a:spcBef>
              <a:buNone/>
              <a:defRPr sz="1300" b="0" i="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2pPr>
            <a:lvl3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3pPr>
            <a:lvl4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4pPr>
            <a:lvl5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5pPr>
            <a:lvl6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6pPr>
            <a:lvl7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7pPr>
            <a:lvl8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8pPr>
            <a:lvl9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970"/>
          <a:stretch/>
        </p:blipFill>
        <p:spPr>
          <a:xfrm>
            <a:off x="8570270" y="936702"/>
            <a:ext cx="3621730" cy="5921298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2697C7-413B-4D8F-A11E-069C088AC01E}"/>
              </a:ext>
            </a:extLst>
          </p:cNvPr>
          <p:cNvSpPr/>
          <p:nvPr userDrawn="1"/>
        </p:nvSpPr>
        <p:spPr>
          <a:xfrm>
            <a:off x="0" y="-27876"/>
            <a:ext cx="12192001" cy="6885876"/>
          </a:xfrm>
          <a:prstGeom prst="rect">
            <a:avLst/>
          </a:prstGeom>
          <a:gradFill flip="none" rotWithShape="1">
            <a:gsLst>
              <a:gs pos="0">
                <a:srgbClr val="F85F1E">
                  <a:alpha val="52000"/>
                  <a:lumMod val="81000"/>
                  <a:lumOff val="19000"/>
                </a:srgbClr>
              </a:gs>
              <a:gs pos="90000">
                <a:srgbClr val="FF8139"/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6483611-08B3-4A21-A273-8CC353D03206}"/>
              </a:ext>
            </a:extLst>
          </p:cNvPr>
          <p:cNvSpPr txBox="1">
            <a:spLocks/>
          </p:cNvSpPr>
          <p:nvPr userDrawn="1"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1274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r 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83CD17">
                  <a:alpha val="50000"/>
                </a:srgbClr>
              </a:gs>
              <a:gs pos="90000">
                <a:srgbClr val="83CE39"/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39897" y="1034981"/>
            <a:ext cx="11658453" cy="2633774"/>
          </a:xfrm>
        </p:spPr>
        <p:txBody>
          <a:bodyPr anchor="b" anchorCtr="0">
            <a:noAutofit/>
          </a:bodyPr>
          <a:lstStyle>
            <a:lvl1pPr algn="l">
              <a:lnSpc>
                <a:spcPct val="85000"/>
              </a:lnSpc>
              <a:defRPr sz="3600" b="1" i="0" cap="all" spc="30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– Supports Multiple Lines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39897" y="3679907"/>
            <a:ext cx="11658453" cy="791736"/>
          </a:xfrm>
        </p:spPr>
        <p:txBody>
          <a:bodyPr anchor="t" anchorCtr="0">
            <a:noAutofit/>
          </a:bodyPr>
          <a:lstStyle>
            <a:lvl1pPr marL="0" indent="0" algn="l" fontAlgn="t">
              <a:lnSpc>
                <a:spcPct val="100000"/>
              </a:lnSpc>
              <a:spcBef>
                <a:spcPts val="0"/>
              </a:spcBef>
              <a:buNone/>
              <a:defRPr sz="1300" b="0" i="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2pPr>
            <a:lvl3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3pPr>
            <a:lvl4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4pPr>
            <a:lvl5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5pPr>
            <a:lvl6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6pPr>
            <a:lvl7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7pPr>
            <a:lvl8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8pPr>
            <a:lvl9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970"/>
          <a:stretch/>
        </p:blipFill>
        <p:spPr>
          <a:xfrm>
            <a:off x="8570270" y="936702"/>
            <a:ext cx="3621730" cy="5921298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E26AA2-F517-4AB8-B804-EC7CD85163E6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83CD17">
                  <a:alpha val="50000"/>
                </a:srgbClr>
              </a:gs>
              <a:gs pos="90000">
                <a:srgbClr val="83CE39"/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8465E59D-291E-432F-B75E-E9B664B632AD}"/>
              </a:ext>
            </a:extLst>
          </p:cNvPr>
          <p:cNvSpPr txBox="1">
            <a:spLocks/>
          </p:cNvSpPr>
          <p:nvPr userDrawn="1"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0968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r DIVI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5EC4D1">
                  <a:alpha val="52000"/>
                </a:srgbClr>
              </a:gs>
              <a:gs pos="90000">
                <a:srgbClr val="7BD0DF"/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39897" y="1045029"/>
            <a:ext cx="11658453" cy="2623725"/>
          </a:xfrm>
        </p:spPr>
        <p:txBody>
          <a:bodyPr anchor="b" anchorCtr="0">
            <a:noAutofit/>
          </a:bodyPr>
          <a:lstStyle>
            <a:lvl1pPr algn="l">
              <a:lnSpc>
                <a:spcPct val="85000"/>
              </a:lnSpc>
              <a:defRPr sz="3600" b="1" i="0" cap="all" spc="30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– Supports Multiple Lines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39897" y="3679907"/>
            <a:ext cx="11658453" cy="791736"/>
          </a:xfrm>
        </p:spPr>
        <p:txBody>
          <a:bodyPr anchor="t" anchorCtr="0">
            <a:noAutofit/>
          </a:bodyPr>
          <a:lstStyle>
            <a:lvl1pPr marL="0" indent="0" algn="l" fontAlgn="t">
              <a:lnSpc>
                <a:spcPct val="100000"/>
              </a:lnSpc>
              <a:spcBef>
                <a:spcPts val="0"/>
              </a:spcBef>
              <a:buNone/>
              <a:defRPr sz="1300" b="0" i="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2pPr>
            <a:lvl3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3pPr>
            <a:lvl4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4pPr>
            <a:lvl5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5pPr>
            <a:lvl6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6pPr>
            <a:lvl7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7pPr>
            <a:lvl8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8pPr>
            <a:lvl9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970"/>
          <a:stretch/>
        </p:blipFill>
        <p:spPr>
          <a:xfrm>
            <a:off x="8570270" y="936702"/>
            <a:ext cx="3621730" cy="5921298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694BEF-FB1A-477C-8E85-46A6DFC68142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5EC4D1">
                  <a:alpha val="52000"/>
                </a:srgbClr>
              </a:gs>
              <a:gs pos="90000">
                <a:srgbClr val="7BD0DF"/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94539F8-8C05-427B-8E7A-72510422E9A9}"/>
              </a:ext>
            </a:extLst>
          </p:cNvPr>
          <p:cNvSpPr txBox="1">
            <a:spLocks/>
          </p:cNvSpPr>
          <p:nvPr userDrawn="1"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8391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r DIVID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C94987">
                  <a:alpha val="52000"/>
                </a:srgbClr>
              </a:gs>
              <a:gs pos="90000">
                <a:srgbClr val="9E4787"/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39897" y="1019909"/>
            <a:ext cx="11658453" cy="2648846"/>
          </a:xfrm>
        </p:spPr>
        <p:txBody>
          <a:bodyPr anchor="b" anchorCtr="0">
            <a:noAutofit/>
          </a:bodyPr>
          <a:lstStyle>
            <a:lvl1pPr algn="l">
              <a:lnSpc>
                <a:spcPct val="85000"/>
              </a:lnSpc>
              <a:defRPr sz="3600" b="1" i="0" cap="all" spc="30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– Supports Multiple Lines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39897" y="3679907"/>
            <a:ext cx="11658453" cy="791736"/>
          </a:xfrm>
        </p:spPr>
        <p:txBody>
          <a:bodyPr anchor="t" anchorCtr="0">
            <a:noAutofit/>
          </a:bodyPr>
          <a:lstStyle>
            <a:lvl1pPr marL="0" indent="0" algn="l" fontAlgn="t">
              <a:lnSpc>
                <a:spcPct val="100000"/>
              </a:lnSpc>
              <a:spcBef>
                <a:spcPts val="0"/>
              </a:spcBef>
              <a:buNone/>
              <a:defRPr sz="1300" b="0" i="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2pPr>
            <a:lvl3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3pPr>
            <a:lvl4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4pPr>
            <a:lvl5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5pPr>
            <a:lvl6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6pPr>
            <a:lvl7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7pPr>
            <a:lvl8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8pPr>
            <a:lvl9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970"/>
          <a:stretch/>
        </p:blipFill>
        <p:spPr>
          <a:xfrm>
            <a:off x="8570270" y="936702"/>
            <a:ext cx="3621730" cy="5921298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7A056CA-B0AB-4D7D-9987-CC268A79970D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C94987">
                  <a:alpha val="52000"/>
                </a:srgbClr>
              </a:gs>
              <a:gs pos="90000">
                <a:srgbClr val="9E4787"/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C8282DCE-5946-404A-94E4-620374BE6C54}"/>
              </a:ext>
            </a:extLst>
          </p:cNvPr>
          <p:cNvSpPr txBox="1">
            <a:spLocks/>
          </p:cNvSpPr>
          <p:nvPr userDrawn="1"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8637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: Image with text a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9FDA8F0-4CAA-4543-BF34-C6BCA0C1E2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hidden">
          <a:xfrm>
            <a:off x="0" y="0"/>
            <a:ext cx="12192000" cy="6857999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0" y="6273209"/>
            <a:ext cx="12192000" cy="606055"/>
          </a:xfrm>
          <a:solidFill>
            <a:schemeClr val="tx1"/>
          </a:solidFill>
        </p:spPr>
        <p:txBody>
          <a:bodyPr anchor="ctr" anchorCtr="0">
            <a:noAutofit/>
          </a:bodyPr>
          <a:lstStyle>
            <a:lvl1pPr algn="l">
              <a:lnSpc>
                <a:spcPct val="85000"/>
              </a:lnSpc>
              <a:defRPr sz="3200" b="1" i="0" cap="all" spc="300" baseline="0">
                <a:solidFill>
                  <a:schemeClr val="bg1"/>
                </a:solidFill>
                <a:effectLst>
                  <a:glow rad="127000">
                    <a:schemeClr val="tx1">
                      <a:alpha val="17000"/>
                    </a:schemeClr>
                  </a:glow>
                </a:effectLst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add divider title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970"/>
          <a:stretch/>
        </p:blipFill>
        <p:spPr>
          <a:xfrm>
            <a:off x="8570270" y="936702"/>
            <a:ext cx="3621730" cy="5921298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B395A0-101C-4CB5-84B0-1E1E429CBA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970"/>
          <a:stretch/>
        </p:blipFill>
        <p:spPr>
          <a:xfrm>
            <a:off x="8570270" y="936702"/>
            <a:ext cx="3621730" cy="5921298"/>
          </a:xfrm>
          <a:prstGeom prst="rect">
            <a:avLst/>
          </a:prstGeom>
          <a:noFill/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B445B10-5E6C-44B0-AEEB-819CA5291B4E}"/>
              </a:ext>
            </a:extLst>
          </p:cNvPr>
          <p:cNvSpPr txBox="1">
            <a:spLocks/>
          </p:cNvSpPr>
          <p:nvPr userDrawn="1"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1432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: Image with text in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9FDA8F0-4CAA-4543-BF34-C6BCA0C1E2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hidden">
          <a:xfrm>
            <a:off x="0" y="0"/>
            <a:ext cx="12192000" cy="6857999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0" y="2456818"/>
            <a:ext cx="12192000" cy="1944362"/>
          </a:xfrm>
          <a:solidFill>
            <a:schemeClr val="tx1">
              <a:alpha val="67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200" b="1" cap="all" spc="300" baseline="0" dirty="0">
                <a:solidFill>
                  <a:schemeClr val="bg1"/>
                </a:solidFill>
                <a:ea typeface="Futura PT Heavy" charset="0"/>
                <a:cs typeface="Futura PT Heavy" charset="0"/>
              </a:defRPr>
            </a:lvl1pPr>
          </a:lstStyle>
          <a:p>
            <a:pPr marL="0" lvl="0" algn="ctr">
              <a:lnSpc>
                <a:spcPct val="110000"/>
              </a:lnSpc>
            </a:pPr>
            <a:r>
              <a:rPr lang="en-US" dirty="0"/>
              <a:t>Click to add divider title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970"/>
          <a:stretch/>
        </p:blipFill>
        <p:spPr>
          <a:xfrm>
            <a:off x="8570270" y="936702"/>
            <a:ext cx="3621730" cy="5921298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DCEDCF-11B8-4B12-8BF4-6B006D07A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970"/>
          <a:stretch/>
        </p:blipFill>
        <p:spPr>
          <a:xfrm>
            <a:off x="8570270" y="936702"/>
            <a:ext cx="3621730" cy="5921298"/>
          </a:xfrm>
          <a:prstGeom prst="rect">
            <a:avLst/>
          </a:prstGeom>
          <a:noFill/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05219C7-6848-42FA-94CF-1A1377D0078F}"/>
              </a:ext>
            </a:extLst>
          </p:cNvPr>
          <p:cNvSpPr txBox="1">
            <a:spLocks/>
          </p:cNvSpPr>
          <p:nvPr userDrawn="1"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2735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: Imag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-1" y="6846848"/>
            <a:ext cx="12192001" cy="45719"/>
          </a:xfrm>
          <a:prstGeom prst="rect">
            <a:avLst/>
          </a:prstGeom>
          <a:gradFill flip="none" rotWithShape="1">
            <a:gsLst>
              <a:gs pos="0">
                <a:srgbClr val="F85F1E">
                  <a:lumMod val="98000"/>
                  <a:lumOff val="2000"/>
                </a:srgbClr>
              </a:gs>
              <a:gs pos="100000">
                <a:srgbClr val="FF8139">
                  <a:alpha val="91000"/>
                </a:srgbClr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04348" y="2900861"/>
            <a:ext cx="5815361" cy="785050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defRPr sz="3200" b="1" i="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divider title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0"/>
          </p:nvPr>
        </p:nvSpPr>
        <p:spPr bwMode="hidden">
          <a:xfrm>
            <a:off x="6267450" y="3175"/>
            <a:ext cx="5924550" cy="6843672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60DAFD-317E-4A9F-B831-F7CBE62997F2}"/>
              </a:ext>
            </a:extLst>
          </p:cNvPr>
          <p:cNvSpPr/>
          <p:nvPr userDrawn="1"/>
        </p:nvSpPr>
        <p:spPr>
          <a:xfrm flipV="1">
            <a:off x="-1" y="6846848"/>
            <a:ext cx="12192001" cy="45719"/>
          </a:xfrm>
          <a:prstGeom prst="rect">
            <a:avLst/>
          </a:prstGeom>
          <a:gradFill flip="none" rotWithShape="1">
            <a:gsLst>
              <a:gs pos="0">
                <a:srgbClr val="F85F1E">
                  <a:lumMod val="98000"/>
                  <a:lumOff val="2000"/>
                </a:srgbClr>
              </a:gs>
              <a:gs pos="100000">
                <a:srgbClr val="FF8139">
                  <a:alpha val="91000"/>
                </a:srgbClr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EA70112-45FB-4A16-9342-5EEB7EBABC9B}"/>
              </a:ext>
            </a:extLst>
          </p:cNvPr>
          <p:cNvSpPr txBox="1">
            <a:spLocks/>
          </p:cNvSpPr>
          <p:nvPr userDrawn="1"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0641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: Imag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-1" y="6846848"/>
            <a:ext cx="12192001" cy="45719"/>
          </a:xfrm>
          <a:prstGeom prst="rect">
            <a:avLst/>
          </a:prstGeom>
          <a:gradFill flip="none" rotWithShape="1">
            <a:gsLst>
              <a:gs pos="0">
                <a:srgbClr val="F85F1E">
                  <a:lumMod val="98000"/>
                  <a:lumOff val="2000"/>
                </a:srgbClr>
              </a:gs>
              <a:gs pos="100000">
                <a:srgbClr val="FF8139">
                  <a:alpha val="91000"/>
                </a:srgbClr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147971" y="2985918"/>
            <a:ext cx="5815361" cy="785050"/>
          </a:xfrm>
        </p:spPr>
        <p:txBody>
          <a:bodyPr>
            <a:noAutofit/>
          </a:bodyPr>
          <a:lstStyle>
            <a:lvl1pPr algn="ctr">
              <a:defRPr sz="3200" b="1" i="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divider title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0"/>
          </p:nvPr>
        </p:nvSpPr>
        <p:spPr bwMode="hidden">
          <a:xfrm>
            <a:off x="0" y="7965"/>
            <a:ext cx="5924550" cy="6843672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E8910C-A478-4BEE-8EB4-9A6A9574F0CB}"/>
              </a:ext>
            </a:extLst>
          </p:cNvPr>
          <p:cNvSpPr/>
          <p:nvPr userDrawn="1"/>
        </p:nvSpPr>
        <p:spPr>
          <a:xfrm flipV="1">
            <a:off x="-1" y="6846848"/>
            <a:ext cx="12192001" cy="45719"/>
          </a:xfrm>
          <a:prstGeom prst="rect">
            <a:avLst/>
          </a:prstGeom>
          <a:gradFill flip="none" rotWithShape="1">
            <a:gsLst>
              <a:gs pos="0">
                <a:srgbClr val="F85F1E">
                  <a:lumMod val="98000"/>
                  <a:lumOff val="2000"/>
                </a:srgbClr>
              </a:gs>
              <a:gs pos="100000">
                <a:srgbClr val="FF8139">
                  <a:alpha val="91000"/>
                </a:srgbClr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5B6095A-6143-4AA1-A8BD-51CE4E3E3A1A}"/>
              </a:ext>
            </a:extLst>
          </p:cNvPr>
          <p:cNvSpPr txBox="1">
            <a:spLocks/>
          </p:cNvSpPr>
          <p:nvPr userDrawn="1"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033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r 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83CD17">
                  <a:alpha val="50000"/>
                </a:srgbClr>
              </a:gs>
              <a:gs pos="90000">
                <a:srgbClr val="83CE39"/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39897" y="1034981"/>
            <a:ext cx="11658453" cy="2633774"/>
          </a:xfrm>
        </p:spPr>
        <p:txBody>
          <a:bodyPr anchor="b" anchorCtr="0">
            <a:noAutofit/>
          </a:bodyPr>
          <a:lstStyle>
            <a:lvl1pPr algn="l">
              <a:lnSpc>
                <a:spcPct val="85000"/>
              </a:lnSpc>
              <a:defRPr sz="3600" b="1" i="0" cap="all" spc="30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– Supports Multiple Lines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39897" y="3679907"/>
            <a:ext cx="11658453" cy="791736"/>
          </a:xfrm>
        </p:spPr>
        <p:txBody>
          <a:bodyPr anchor="t" anchorCtr="0">
            <a:noAutofit/>
          </a:bodyPr>
          <a:lstStyle>
            <a:lvl1pPr marL="0" indent="0" algn="l" fontAlgn="t">
              <a:lnSpc>
                <a:spcPct val="100000"/>
              </a:lnSpc>
              <a:spcBef>
                <a:spcPts val="0"/>
              </a:spcBef>
              <a:buNone/>
              <a:defRPr sz="1300" b="0" i="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2pPr>
            <a:lvl3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3pPr>
            <a:lvl4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4pPr>
            <a:lvl5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5pPr>
            <a:lvl6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6pPr>
            <a:lvl7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7pPr>
            <a:lvl8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8pPr>
            <a:lvl9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970"/>
          <a:stretch/>
        </p:blipFill>
        <p:spPr>
          <a:xfrm>
            <a:off x="8570270" y="936702"/>
            <a:ext cx="3621730" cy="5921298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E26AA2-F517-4AB8-B804-EC7CD85163E6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83CD17">
                  <a:alpha val="50000"/>
                </a:srgbClr>
              </a:gs>
              <a:gs pos="90000">
                <a:srgbClr val="83CE39"/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8465E59D-291E-432F-B75E-E9B664B632AD}"/>
              </a:ext>
            </a:extLst>
          </p:cNvPr>
          <p:cNvSpPr txBox="1">
            <a:spLocks/>
          </p:cNvSpPr>
          <p:nvPr userDrawn="1"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762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: singl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V="1">
            <a:off x="-1" y="6846848"/>
            <a:ext cx="12192001" cy="45719"/>
          </a:xfrm>
          <a:prstGeom prst="rect">
            <a:avLst/>
          </a:prstGeom>
          <a:gradFill flip="none" rotWithShape="1">
            <a:gsLst>
              <a:gs pos="0">
                <a:srgbClr val="F85F1E">
                  <a:lumMod val="98000"/>
                  <a:lumOff val="2000"/>
                </a:srgbClr>
              </a:gs>
              <a:gs pos="100000">
                <a:srgbClr val="FF8139">
                  <a:alpha val="91000"/>
                </a:srgbClr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5809" y="362248"/>
            <a:ext cx="493693" cy="55576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flipV="1">
            <a:off x="379319" y="1260089"/>
            <a:ext cx="702349" cy="45719"/>
          </a:xfrm>
          <a:prstGeom prst="rect">
            <a:avLst/>
          </a:prstGeom>
          <a:solidFill>
            <a:srgbClr val="FF8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32FBA53-41D4-4AA3-B7E9-AA85B284DD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8779" y="6390738"/>
            <a:ext cx="11630723" cy="34607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ClrTx/>
              <a:buFont typeface="Arial" pitchFamily="34" charset="0"/>
              <a:buNone/>
              <a:defRPr lang="en-US" sz="8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  <a:lvl2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2pPr>
            <a:lvl3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3pPr>
            <a:lvl4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4pPr>
            <a:lvl5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5pPr>
            <a:lvl6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6pPr>
            <a:lvl7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7pPr>
            <a:lvl8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8pPr>
            <a:lvl9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9pPr>
          </a:lstStyle>
          <a:p>
            <a:pPr lvl="0"/>
            <a:r>
              <a:rPr lang="en-US" dirty="0"/>
              <a:t>Q. Question text/Notes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F88622C-5799-49F6-A0D3-477D141CFE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4972" y="1592676"/>
            <a:ext cx="6782056" cy="3460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ClrTx/>
              <a:buFont typeface="Arial" pitchFamily="34" charset="0"/>
              <a:buNone/>
              <a:defRPr lang="en-US" sz="20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  <a:lvl2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2pPr>
            <a:lvl3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3pPr>
            <a:lvl4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4pPr>
            <a:lvl5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5pPr>
            <a:lvl6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6pPr>
            <a:lvl7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7pPr>
            <a:lvl8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8pPr>
            <a:lvl9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9pPr>
          </a:lstStyle>
          <a:p>
            <a:pPr lvl="0"/>
            <a:r>
              <a:rPr lang="en-US" dirty="0"/>
              <a:t>Chart title phrased as question?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693D211-52E5-465A-B159-BD49E7B0C1C7}"/>
              </a:ext>
            </a:extLst>
          </p:cNvPr>
          <p:cNvGrpSpPr/>
          <p:nvPr/>
        </p:nvGrpSpPr>
        <p:grpSpPr>
          <a:xfrm>
            <a:off x="10904474" y="6480419"/>
            <a:ext cx="1005028" cy="166711"/>
            <a:chOff x="11082197" y="6525675"/>
            <a:chExt cx="1005028" cy="16671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F024D4A-1F36-429B-A906-A4EB14411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82197" y="6525675"/>
              <a:ext cx="1005028" cy="16671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00235EA-668E-43D6-88C2-611CD0C28C17}"/>
                </a:ext>
              </a:extLst>
            </p:cNvPr>
            <p:cNvSpPr/>
            <p:nvPr/>
          </p:nvSpPr>
          <p:spPr>
            <a:xfrm>
              <a:off x="11206162" y="6525675"/>
              <a:ext cx="6667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EDD254C-FA39-40DC-8942-0337150141C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704972" y="2028236"/>
            <a:ext cx="6782055" cy="4079619"/>
          </a:xfrm>
        </p:spPr>
        <p:txBody>
          <a:bodyPr>
            <a:noAutofit/>
          </a:bodyPr>
          <a:lstStyle>
            <a:lvl1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457200" indent="-223838">
              <a:buClr>
                <a:srgbClr val="FF8139"/>
              </a:buClr>
              <a:buFont typeface="Century Gothic" panose="020B0502020202020204" pitchFamily="34" charset="0"/>
              <a:buChar char="−"/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2pPr>
            <a:lvl3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3pPr>
            <a:lvl4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4pPr>
            <a:lvl5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Main bullet</a:t>
            </a:r>
          </a:p>
          <a:p>
            <a:pPr lvl="1"/>
            <a:r>
              <a:rPr lang="en-US" dirty="0"/>
              <a:t>Sub bullet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BC67A9-DDFA-4C68-9606-F03B5BD231A9}"/>
              </a:ext>
            </a:extLst>
          </p:cNvPr>
          <p:cNvSpPr/>
          <p:nvPr userDrawn="1"/>
        </p:nvSpPr>
        <p:spPr>
          <a:xfrm flipV="1">
            <a:off x="-1" y="6846848"/>
            <a:ext cx="12192001" cy="45719"/>
          </a:xfrm>
          <a:prstGeom prst="rect">
            <a:avLst/>
          </a:prstGeom>
          <a:gradFill flip="none" rotWithShape="1">
            <a:gsLst>
              <a:gs pos="0">
                <a:srgbClr val="F85F1E">
                  <a:lumMod val="98000"/>
                  <a:lumOff val="2000"/>
                </a:srgbClr>
              </a:gs>
              <a:gs pos="100000">
                <a:srgbClr val="FF8139">
                  <a:alpha val="91000"/>
                </a:srgbClr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59094C4-270A-4B72-A0B7-03592A5AF3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5809" y="362248"/>
            <a:ext cx="493693" cy="55576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429BA4-5AC3-43F1-9E81-8CF5147DF9FF}"/>
              </a:ext>
            </a:extLst>
          </p:cNvPr>
          <p:cNvSpPr/>
          <p:nvPr userDrawn="1"/>
        </p:nvSpPr>
        <p:spPr>
          <a:xfrm flipV="1">
            <a:off x="379319" y="1260089"/>
            <a:ext cx="702349" cy="45719"/>
          </a:xfrm>
          <a:prstGeom prst="rect">
            <a:avLst/>
          </a:prstGeom>
          <a:solidFill>
            <a:srgbClr val="FF8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DDCD8A1-1248-4036-9051-E99AC1906687}"/>
              </a:ext>
            </a:extLst>
          </p:cNvPr>
          <p:cNvGrpSpPr/>
          <p:nvPr userDrawn="1"/>
        </p:nvGrpSpPr>
        <p:grpSpPr>
          <a:xfrm>
            <a:off x="10904474" y="6480419"/>
            <a:ext cx="1005028" cy="166711"/>
            <a:chOff x="11082197" y="6525675"/>
            <a:chExt cx="1005028" cy="16671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DEB0B29-3483-46FD-BB3E-18BBF2441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82197" y="6525675"/>
              <a:ext cx="1005028" cy="166711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24EAD0D-0EEB-40A2-8405-10BE273C2397}"/>
                </a:ext>
              </a:extLst>
            </p:cNvPr>
            <p:cNvSpPr/>
            <p:nvPr/>
          </p:nvSpPr>
          <p:spPr>
            <a:xfrm>
              <a:off x="11206162" y="6525675"/>
              <a:ext cx="6667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46E26873-6A65-4D8C-868C-33AF7BF7A6B8}"/>
              </a:ext>
            </a:extLst>
          </p:cNvPr>
          <p:cNvSpPr txBox="1">
            <a:spLocks/>
          </p:cNvSpPr>
          <p:nvPr userDrawn="1"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A4660C2-30EA-43BB-BF3E-E08613237F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8779" y="475038"/>
            <a:ext cx="11630723" cy="78505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 sz="2300" b="1" i="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update headline</a:t>
            </a:r>
          </a:p>
        </p:txBody>
      </p:sp>
    </p:spTree>
    <p:extLst>
      <p:ext uri="{BB962C8B-B14F-4D97-AF65-F5344CB8AC3E}">
        <p14:creationId xmlns:p14="http://schemas.microsoft.com/office/powerpoint/2010/main" val="3670012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2 side by side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V="1">
            <a:off x="-1" y="6846848"/>
            <a:ext cx="12192001" cy="45719"/>
          </a:xfrm>
          <a:prstGeom prst="rect">
            <a:avLst/>
          </a:prstGeom>
          <a:gradFill flip="none" rotWithShape="1">
            <a:gsLst>
              <a:gs pos="0">
                <a:srgbClr val="F85F1E">
                  <a:lumMod val="98000"/>
                  <a:lumOff val="2000"/>
                </a:srgbClr>
              </a:gs>
              <a:gs pos="100000">
                <a:srgbClr val="FF8139">
                  <a:alpha val="91000"/>
                </a:srgbClr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5809" y="362248"/>
            <a:ext cx="493693" cy="55576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flipV="1">
            <a:off x="379319" y="1260089"/>
            <a:ext cx="702349" cy="45719"/>
          </a:xfrm>
          <a:prstGeom prst="rect">
            <a:avLst/>
          </a:prstGeom>
          <a:solidFill>
            <a:srgbClr val="FF8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FB1C878-06A9-474D-A6D1-589D95742B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8779" y="6390738"/>
            <a:ext cx="11630723" cy="34607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ClrTx/>
              <a:buFont typeface="Arial" pitchFamily="34" charset="0"/>
              <a:buNone/>
              <a:defRPr lang="en-US" sz="8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  <a:lvl2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2pPr>
            <a:lvl3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3pPr>
            <a:lvl4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4pPr>
            <a:lvl5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5pPr>
            <a:lvl6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6pPr>
            <a:lvl7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7pPr>
            <a:lvl8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8pPr>
            <a:lvl9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9pPr>
          </a:lstStyle>
          <a:p>
            <a:pPr lvl="0"/>
            <a:r>
              <a:rPr lang="en-US" dirty="0"/>
              <a:t>Q: Question text/Notes/references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71881C6-93D9-4FB9-B114-7AE13B3DF6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059" y="1708835"/>
            <a:ext cx="5815361" cy="3460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ClrTx/>
              <a:buFont typeface="Arial" pitchFamily="34" charset="0"/>
              <a:buNone/>
              <a:defRPr lang="en-US" sz="20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  <a:lvl2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2pPr>
            <a:lvl3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3pPr>
            <a:lvl4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4pPr>
            <a:lvl5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5pPr>
            <a:lvl6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6pPr>
            <a:lvl7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7pPr>
            <a:lvl8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8pPr>
            <a:lvl9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9pPr>
          </a:lstStyle>
          <a:p>
            <a:pPr lvl="0"/>
            <a:r>
              <a:rPr lang="en-US" dirty="0"/>
              <a:t>Chart title phrased as question?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E1AF675F-ACAE-4AA3-B811-38CB8AF1DB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46179" y="1712645"/>
            <a:ext cx="5815361" cy="3460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ClrTx/>
              <a:buFont typeface="Arial" pitchFamily="34" charset="0"/>
              <a:buNone/>
              <a:defRPr lang="en-US" sz="20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  <a:lvl2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2pPr>
            <a:lvl3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3pPr>
            <a:lvl4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4pPr>
            <a:lvl5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5pPr>
            <a:lvl6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6pPr>
            <a:lvl7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7pPr>
            <a:lvl8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8pPr>
            <a:lvl9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9pPr>
          </a:lstStyle>
          <a:p>
            <a:pPr lvl="0"/>
            <a:r>
              <a:rPr lang="en-US" dirty="0"/>
              <a:t>Chart title phrased as question?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4198E3B-4865-4756-AB32-1EE0E180C15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44489" y="2135455"/>
            <a:ext cx="5815361" cy="4079619"/>
          </a:xfrm>
        </p:spPr>
        <p:txBody>
          <a:bodyPr>
            <a:noAutofit/>
          </a:bodyPr>
          <a:lstStyle>
            <a:lvl1pPr>
              <a:buClr>
                <a:srgbClr val="FF8139"/>
              </a:buClr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457200" indent="-223838">
              <a:buClr>
                <a:srgbClr val="FF8139"/>
              </a:buClr>
              <a:buFont typeface="Century Gothic" panose="020B0502020202020204" pitchFamily="34" charset="0"/>
              <a:buChar char="−"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2pPr>
            <a:lvl3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3pPr>
            <a:lvl4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4pPr>
            <a:lvl5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Main bullet</a:t>
            </a:r>
          </a:p>
          <a:p>
            <a:pPr lvl="1"/>
            <a:r>
              <a:rPr lang="en-US" dirty="0"/>
              <a:t>Sub bullet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909D947-2C95-4532-8E43-9E8C8F3FE5E2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6179" y="2135455"/>
            <a:ext cx="5815361" cy="4079619"/>
          </a:xfrm>
        </p:spPr>
        <p:txBody>
          <a:bodyPr>
            <a:noAutofit/>
          </a:bodyPr>
          <a:lstStyle>
            <a:lvl1pPr>
              <a:buClr>
                <a:srgbClr val="FF8139"/>
              </a:buClr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457200" indent="-223838">
              <a:buClr>
                <a:srgbClr val="FF8139"/>
              </a:buClr>
              <a:buFont typeface="Century Gothic" panose="020B0502020202020204" pitchFamily="34" charset="0"/>
              <a:buChar char="−"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2pPr>
            <a:lvl3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3pPr>
            <a:lvl4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4pPr>
            <a:lvl5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Main bullet</a:t>
            </a:r>
          </a:p>
          <a:p>
            <a:pPr lvl="1"/>
            <a:r>
              <a:rPr lang="en-US" dirty="0"/>
              <a:t>Sub bullet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3CF362E-C9D0-4C08-85AF-8397832E03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8779" y="475038"/>
            <a:ext cx="11630723" cy="78505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 sz="2300" b="1" i="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update headline</a:t>
            </a:r>
          </a:p>
        </p:txBody>
      </p:sp>
    </p:spTree>
    <p:extLst>
      <p:ext uri="{BB962C8B-B14F-4D97-AF65-F5344CB8AC3E}">
        <p14:creationId xmlns:p14="http://schemas.microsoft.com/office/powerpoint/2010/main" val="2556074260"/>
      </p:ext>
    </p:extLst>
  </p:cSld>
  <p:clrMapOvr>
    <a:masterClrMapping/>
  </p:clrMapOvr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3 side by side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V="1">
            <a:off x="-1" y="6846848"/>
            <a:ext cx="12192001" cy="45719"/>
          </a:xfrm>
          <a:prstGeom prst="rect">
            <a:avLst/>
          </a:prstGeom>
          <a:gradFill flip="none" rotWithShape="1">
            <a:gsLst>
              <a:gs pos="0">
                <a:srgbClr val="F85F1E">
                  <a:lumMod val="98000"/>
                  <a:lumOff val="2000"/>
                </a:srgbClr>
              </a:gs>
              <a:gs pos="100000">
                <a:srgbClr val="FF8139">
                  <a:alpha val="91000"/>
                </a:srgbClr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5809" y="362248"/>
            <a:ext cx="493693" cy="55576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flipV="1">
            <a:off x="379319" y="1260089"/>
            <a:ext cx="702349" cy="45719"/>
          </a:xfrm>
          <a:prstGeom prst="rect">
            <a:avLst/>
          </a:prstGeom>
          <a:solidFill>
            <a:srgbClr val="FF8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FB1C878-06A9-474D-A6D1-589D95742B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8779" y="6390738"/>
            <a:ext cx="11630723" cy="34607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ClrTx/>
              <a:buFont typeface="Arial" pitchFamily="34" charset="0"/>
              <a:buNone/>
              <a:defRPr lang="en-US" sz="8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  <a:lvl2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2pPr>
            <a:lvl3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3pPr>
            <a:lvl4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4pPr>
            <a:lvl5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5pPr>
            <a:lvl6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6pPr>
            <a:lvl7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7pPr>
            <a:lvl8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8pPr>
            <a:lvl9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9pPr>
          </a:lstStyle>
          <a:p>
            <a:pPr lvl="0"/>
            <a:r>
              <a:rPr lang="en-US" dirty="0"/>
              <a:t>Q. Question text/Notes/references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71881C6-93D9-4FB9-B114-7AE13B3DF6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35605" y="1753534"/>
            <a:ext cx="3837319" cy="3460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ClrTx/>
              <a:buFont typeface="Arial" pitchFamily="34" charset="0"/>
              <a:buNone/>
              <a:defRPr lang="en-US" sz="20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  <a:lvl2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2pPr>
            <a:lvl3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3pPr>
            <a:lvl4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4pPr>
            <a:lvl5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5pPr>
            <a:lvl6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6pPr>
            <a:lvl7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7pPr>
            <a:lvl8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8pPr>
            <a:lvl9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9pPr>
          </a:lstStyle>
          <a:p>
            <a:pPr lvl="0"/>
            <a:r>
              <a:rPr lang="en-US" dirty="0"/>
              <a:t>Chart title phrased as question?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4198E3B-4865-4756-AB32-1EE0E180C15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44489" y="2100630"/>
            <a:ext cx="3825889" cy="4079619"/>
          </a:xfrm>
        </p:spPr>
        <p:txBody>
          <a:bodyPr>
            <a:noAutofit/>
          </a:bodyPr>
          <a:lstStyle>
            <a:lvl1pPr>
              <a:buClr>
                <a:srgbClr val="FF8139"/>
              </a:buClr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457200" indent="-223838">
              <a:buClr>
                <a:srgbClr val="FF8139"/>
              </a:buClr>
              <a:buFont typeface="Century Gothic" panose="020B0502020202020204" pitchFamily="34" charset="0"/>
              <a:buChar char="−"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2pPr>
            <a:lvl3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3pPr>
            <a:lvl4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4pPr>
            <a:lvl5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Main bullet</a:t>
            </a:r>
          </a:p>
          <a:p>
            <a:pPr lvl="1"/>
            <a:r>
              <a:rPr lang="en-US" dirty="0"/>
              <a:t>Sub bullet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487DDCE-1CB9-47FB-B257-391FB98C501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192905" y="2100630"/>
            <a:ext cx="3825889" cy="4079619"/>
          </a:xfrm>
        </p:spPr>
        <p:txBody>
          <a:bodyPr>
            <a:noAutofit/>
          </a:bodyPr>
          <a:lstStyle>
            <a:lvl1pPr>
              <a:buClr>
                <a:srgbClr val="FF8139"/>
              </a:buClr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457200" indent="-223838">
              <a:buClr>
                <a:srgbClr val="FF8139"/>
              </a:buClr>
              <a:buFont typeface="Century Gothic" panose="020B0502020202020204" pitchFamily="34" charset="0"/>
              <a:buChar char="−"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2pPr>
            <a:lvl3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3pPr>
            <a:lvl4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4pPr>
            <a:lvl5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Main bullet</a:t>
            </a:r>
          </a:p>
          <a:p>
            <a:pPr lvl="1"/>
            <a:r>
              <a:rPr lang="en-US" dirty="0"/>
              <a:t>Sub bullet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DF2B949-D4F5-4845-A429-F6F3F0AEA639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141321" y="2100630"/>
            <a:ext cx="3825889" cy="4079619"/>
          </a:xfrm>
        </p:spPr>
        <p:txBody>
          <a:bodyPr>
            <a:noAutofit/>
          </a:bodyPr>
          <a:lstStyle>
            <a:lvl1pPr>
              <a:buClr>
                <a:srgbClr val="FF8139"/>
              </a:buClr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457200" indent="-223838">
              <a:buClr>
                <a:srgbClr val="FF8139"/>
              </a:buClr>
              <a:buFont typeface="Century Gothic" panose="020B0502020202020204" pitchFamily="34" charset="0"/>
              <a:buChar char="−"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2pPr>
            <a:lvl3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3pPr>
            <a:lvl4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4pPr>
            <a:lvl5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Main bullet</a:t>
            </a:r>
          </a:p>
          <a:p>
            <a:pPr lvl="1"/>
            <a:r>
              <a:rPr lang="en-US" dirty="0"/>
              <a:t>Sub bullet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9EA9F900-149C-41D5-AC16-82CDA4B80F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1159" y="1753534"/>
            <a:ext cx="3837319" cy="3460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ClrTx/>
              <a:buFont typeface="Arial" pitchFamily="34" charset="0"/>
              <a:buNone/>
              <a:defRPr lang="en-US" sz="20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  <a:lvl2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2pPr>
            <a:lvl3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3pPr>
            <a:lvl4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4pPr>
            <a:lvl5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5pPr>
            <a:lvl6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6pPr>
            <a:lvl7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7pPr>
            <a:lvl8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8pPr>
            <a:lvl9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9pPr>
          </a:lstStyle>
          <a:p>
            <a:pPr lvl="0"/>
            <a:r>
              <a:rPr lang="en-US" dirty="0"/>
              <a:t>Chart title phrased as question?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219EF91-EBFA-4069-A60C-2ACFA45F11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91952" y="1753534"/>
            <a:ext cx="3837319" cy="3460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ClrTx/>
              <a:buFont typeface="Arial" pitchFamily="34" charset="0"/>
              <a:buNone/>
              <a:defRPr lang="en-US" sz="20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  <a:lvl2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2pPr>
            <a:lvl3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3pPr>
            <a:lvl4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4pPr>
            <a:lvl5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5pPr>
            <a:lvl6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6pPr>
            <a:lvl7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7pPr>
            <a:lvl8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8pPr>
            <a:lvl9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9pPr>
          </a:lstStyle>
          <a:p>
            <a:pPr lvl="0"/>
            <a:r>
              <a:rPr lang="en-US" dirty="0"/>
              <a:t>Chart title phrased as question?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84534A5-FAF9-47F4-BA98-697F542CE8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8779" y="475038"/>
            <a:ext cx="11630723" cy="78505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 sz="2300" b="1" i="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update headline</a:t>
            </a:r>
          </a:p>
        </p:txBody>
      </p:sp>
    </p:spTree>
    <p:extLst>
      <p:ext uri="{BB962C8B-B14F-4D97-AF65-F5344CB8AC3E}">
        <p14:creationId xmlns:p14="http://schemas.microsoft.com/office/powerpoint/2010/main" val="3023515922"/>
      </p:ext>
    </p:extLst>
  </p:cSld>
  <p:clrMapOvr>
    <a:masterClrMapping/>
  </p:clrMapOvr>
  <p:hf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: with headline, title, logos and Q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V="1">
            <a:off x="-1" y="6846848"/>
            <a:ext cx="12192001" cy="45719"/>
          </a:xfrm>
          <a:prstGeom prst="rect">
            <a:avLst/>
          </a:prstGeom>
          <a:gradFill flip="none" rotWithShape="1">
            <a:gsLst>
              <a:gs pos="0">
                <a:srgbClr val="F85F1E">
                  <a:lumMod val="98000"/>
                  <a:lumOff val="2000"/>
                </a:srgbClr>
              </a:gs>
              <a:gs pos="100000">
                <a:srgbClr val="FF8139">
                  <a:alpha val="91000"/>
                </a:srgbClr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5809" y="362248"/>
            <a:ext cx="493693" cy="55576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flipV="1">
            <a:off x="379319" y="1260089"/>
            <a:ext cx="702349" cy="45719"/>
          </a:xfrm>
          <a:prstGeom prst="rect">
            <a:avLst/>
          </a:prstGeom>
          <a:solidFill>
            <a:srgbClr val="FF8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32FBA53-41D4-4AA3-B7E9-AA85B284DD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8779" y="6390738"/>
            <a:ext cx="11630723" cy="346075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ClrTx/>
              <a:buFont typeface="Arial" pitchFamily="34" charset="0"/>
              <a:buNone/>
              <a:defRPr lang="en-US" sz="8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  <a:lvl2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2pPr>
            <a:lvl3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3pPr>
            <a:lvl4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4pPr>
            <a:lvl5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5pPr>
            <a:lvl6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6pPr>
            <a:lvl7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7pPr>
            <a:lvl8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8pPr>
            <a:lvl9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9pPr>
          </a:lstStyle>
          <a:p>
            <a:pPr lvl="0"/>
            <a:r>
              <a:rPr lang="en-US" dirty="0"/>
              <a:t>Q. Question text/Notes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F88622C-5799-49F6-A0D3-477D141CFE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4972" y="1592676"/>
            <a:ext cx="6782056" cy="3460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ClrTx/>
              <a:buFont typeface="Arial" pitchFamily="34" charset="0"/>
              <a:buNone/>
              <a:defRPr lang="en-US" sz="20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  <a:lvl2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2pPr>
            <a:lvl3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3pPr>
            <a:lvl4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4pPr>
            <a:lvl5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5pPr>
            <a:lvl6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6pPr>
            <a:lvl7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7pPr>
            <a:lvl8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8pPr>
            <a:lvl9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9pPr>
          </a:lstStyle>
          <a:p>
            <a:pPr lvl="0"/>
            <a:r>
              <a:rPr lang="en-US" dirty="0"/>
              <a:t>Chart title phrased as question?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693D211-52E5-465A-B159-BD49E7B0C1C7}"/>
              </a:ext>
            </a:extLst>
          </p:cNvPr>
          <p:cNvGrpSpPr/>
          <p:nvPr/>
        </p:nvGrpSpPr>
        <p:grpSpPr>
          <a:xfrm>
            <a:off x="10904474" y="6480419"/>
            <a:ext cx="1005028" cy="166711"/>
            <a:chOff x="11082197" y="6525675"/>
            <a:chExt cx="1005028" cy="16671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F024D4A-1F36-429B-A906-A4EB14411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82197" y="6525675"/>
              <a:ext cx="1005028" cy="16671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00235EA-668E-43D6-88C2-611CD0C28C17}"/>
                </a:ext>
              </a:extLst>
            </p:cNvPr>
            <p:cNvSpPr/>
            <p:nvPr/>
          </p:nvSpPr>
          <p:spPr>
            <a:xfrm>
              <a:off x="11206162" y="6525675"/>
              <a:ext cx="6667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F0337167-E294-4E61-9210-9E49A4A3B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8779" y="475038"/>
            <a:ext cx="11630723" cy="78505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 sz="2300" b="1" i="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update headline</a:t>
            </a:r>
          </a:p>
        </p:txBody>
      </p:sp>
    </p:spTree>
    <p:extLst>
      <p:ext uri="{BB962C8B-B14F-4D97-AF65-F5344CB8AC3E}">
        <p14:creationId xmlns:p14="http://schemas.microsoft.com/office/powerpoint/2010/main" val="408473111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: with headline, logo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V="1">
            <a:off x="-1" y="6846848"/>
            <a:ext cx="12192001" cy="45719"/>
          </a:xfrm>
          <a:prstGeom prst="rect">
            <a:avLst/>
          </a:prstGeom>
          <a:gradFill flip="none" rotWithShape="1">
            <a:gsLst>
              <a:gs pos="0">
                <a:srgbClr val="F85F1E">
                  <a:lumMod val="98000"/>
                  <a:lumOff val="2000"/>
                </a:srgbClr>
              </a:gs>
              <a:gs pos="100000">
                <a:srgbClr val="FF8139">
                  <a:alpha val="91000"/>
                </a:srgbClr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5809" y="362248"/>
            <a:ext cx="493693" cy="55576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flipV="1">
            <a:off x="379319" y="1260089"/>
            <a:ext cx="702349" cy="45719"/>
          </a:xfrm>
          <a:prstGeom prst="rect">
            <a:avLst/>
          </a:prstGeom>
          <a:solidFill>
            <a:srgbClr val="FF8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693D211-52E5-465A-B159-BD49E7B0C1C7}"/>
              </a:ext>
            </a:extLst>
          </p:cNvPr>
          <p:cNvGrpSpPr/>
          <p:nvPr/>
        </p:nvGrpSpPr>
        <p:grpSpPr>
          <a:xfrm>
            <a:off x="10904474" y="6480419"/>
            <a:ext cx="1005028" cy="166711"/>
            <a:chOff x="11082197" y="6525675"/>
            <a:chExt cx="1005028" cy="16671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F024D4A-1F36-429B-A906-A4EB14411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82197" y="6525675"/>
              <a:ext cx="1005028" cy="16671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00235EA-668E-43D6-88C2-611CD0C28C17}"/>
                </a:ext>
              </a:extLst>
            </p:cNvPr>
            <p:cNvSpPr/>
            <p:nvPr/>
          </p:nvSpPr>
          <p:spPr>
            <a:xfrm>
              <a:off x="11206162" y="6525675"/>
              <a:ext cx="6667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1E5333DB-DB81-4F9D-89B1-13C221D81BBE}"/>
              </a:ext>
            </a:extLst>
          </p:cNvPr>
          <p:cNvSpPr/>
          <p:nvPr userDrawn="1"/>
        </p:nvSpPr>
        <p:spPr>
          <a:xfrm flipV="1">
            <a:off x="-1" y="6846848"/>
            <a:ext cx="12192001" cy="45719"/>
          </a:xfrm>
          <a:prstGeom prst="rect">
            <a:avLst/>
          </a:prstGeom>
          <a:gradFill flip="none" rotWithShape="1">
            <a:gsLst>
              <a:gs pos="0">
                <a:srgbClr val="F85F1E">
                  <a:lumMod val="98000"/>
                  <a:lumOff val="2000"/>
                </a:srgbClr>
              </a:gs>
              <a:gs pos="100000">
                <a:srgbClr val="FF8139">
                  <a:alpha val="91000"/>
                </a:srgbClr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70F7428-2E81-43BE-9962-1889FF2425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5809" y="362248"/>
            <a:ext cx="493693" cy="55576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064C85D-11C6-4A77-BF17-F85AD1BE0499}"/>
              </a:ext>
            </a:extLst>
          </p:cNvPr>
          <p:cNvSpPr/>
          <p:nvPr userDrawn="1"/>
        </p:nvSpPr>
        <p:spPr>
          <a:xfrm flipV="1">
            <a:off x="379319" y="1260089"/>
            <a:ext cx="702349" cy="45719"/>
          </a:xfrm>
          <a:prstGeom prst="rect">
            <a:avLst/>
          </a:prstGeom>
          <a:solidFill>
            <a:srgbClr val="FF8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3D273AD-CC0A-4862-859F-3224A793E01F}"/>
              </a:ext>
            </a:extLst>
          </p:cNvPr>
          <p:cNvGrpSpPr/>
          <p:nvPr userDrawn="1"/>
        </p:nvGrpSpPr>
        <p:grpSpPr>
          <a:xfrm>
            <a:off x="10904474" y="6480419"/>
            <a:ext cx="1005028" cy="166711"/>
            <a:chOff x="11082197" y="6525675"/>
            <a:chExt cx="1005028" cy="16671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1B4F9DC-FCDC-4F7B-A20E-BEFFBC693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82197" y="6525675"/>
              <a:ext cx="1005028" cy="166711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A31C4D2-E069-4DCA-AC4E-64B8ACB50C90}"/>
                </a:ext>
              </a:extLst>
            </p:cNvPr>
            <p:cNvSpPr/>
            <p:nvPr/>
          </p:nvSpPr>
          <p:spPr>
            <a:xfrm>
              <a:off x="11206162" y="6525675"/>
              <a:ext cx="6667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FA01623E-C4DA-44C3-BC7D-4DDB17984465}"/>
              </a:ext>
            </a:extLst>
          </p:cNvPr>
          <p:cNvSpPr txBox="1">
            <a:spLocks/>
          </p:cNvSpPr>
          <p:nvPr userDrawn="1"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349B596-906E-4C3F-94A2-D84E9D01F4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8779" y="475038"/>
            <a:ext cx="11630723" cy="78505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 sz="2300" b="1" i="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update headline</a:t>
            </a:r>
          </a:p>
        </p:txBody>
      </p:sp>
    </p:spTree>
    <p:extLst>
      <p:ext uri="{BB962C8B-B14F-4D97-AF65-F5344CB8AC3E}">
        <p14:creationId xmlns:p14="http://schemas.microsoft.com/office/powerpoint/2010/main" val="3256890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: with logo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V="1">
            <a:off x="-1" y="6846848"/>
            <a:ext cx="12192001" cy="45719"/>
          </a:xfrm>
          <a:prstGeom prst="rect">
            <a:avLst/>
          </a:prstGeom>
          <a:gradFill flip="none" rotWithShape="1">
            <a:gsLst>
              <a:gs pos="0">
                <a:srgbClr val="F85F1E">
                  <a:lumMod val="98000"/>
                  <a:lumOff val="2000"/>
                </a:srgbClr>
              </a:gs>
              <a:gs pos="100000">
                <a:srgbClr val="FF8139">
                  <a:alpha val="91000"/>
                </a:srgbClr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5809" y="362248"/>
            <a:ext cx="493693" cy="55576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693D211-52E5-465A-B159-BD49E7B0C1C7}"/>
              </a:ext>
            </a:extLst>
          </p:cNvPr>
          <p:cNvGrpSpPr/>
          <p:nvPr/>
        </p:nvGrpSpPr>
        <p:grpSpPr>
          <a:xfrm>
            <a:off x="10904474" y="6480419"/>
            <a:ext cx="1005028" cy="166711"/>
            <a:chOff x="11082197" y="6525675"/>
            <a:chExt cx="1005028" cy="16671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F024D4A-1F36-429B-A906-A4EB14411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82197" y="6525675"/>
              <a:ext cx="1005028" cy="16671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00235EA-668E-43D6-88C2-611CD0C28C17}"/>
                </a:ext>
              </a:extLst>
            </p:cNvPr>
            <p:cNvSpPr/>
            <p:nvPr/>
          </p:nvSpPr>
          <p:spPr>
            <a:xfrm>
              <a:off x="11206162" y="6525675"/>
              <a:ext cx="6667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8F574942-5729-4BB2-B1DB-5B42EBA92FD8}"/>
              </a:ext>
            </a:extLst>
          </p:cNvPr>
          <p:cNvSpPr/>
          <p:nvPr userDrawn="1"/>
        </p:nvSpPr>
        <p:spPr>
          <a:xfrm flipV="1">
            <a:off x="-1" y="6846848"/>
            <a:ext cx="12192001" cy="45719"/>
          </a:xfrm>
          <a:prstGeom prst="rect">
            <a:avLst/>
          </a:prstGeom>
          <a:gradFill flip="none" rotWithShape="1">
            <a:gsLst>
              <a:gs pos="0">
                <a:srgbClr val="F85F1E">
                  <a:lumMod val="98000"/>
                  <a:lumOff val="2000"/>
                </a:srgbClr>
              </a:gs>
              <a:gs pos="100000">
                <a:srgbClr val="FF8139">
                  <a:alpha val="91000"/>
                </a:srgbClr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DBBEDB-2265-4EBC-B1C4-9FA10567F6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5809" y="362248"/>
            <a:ext cx="493693" cy="55576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E7D147D-3EC4-4ABC-AD89-5A26ABD00524}"/>
              </a:ext>
            </a:extLst>
          </p:cNvPr>
          <p:cNvGrpSpPr/>
          <p:nvPr userDrawn="1"/>
        </p:nvGrpSpPr>
        <p:grpSpPr>
          <a:xfrm>
            <a:off x="10904474" y="6480419"/>
            <a:ext cx="1005028" cy="166711"/>
            <a:chOff x="11082197" y="6525675"/>
            <a:chExt cx="1005028" cy="16671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7E0B45B-7C7C-4EF9-8FEE-D1369A242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82197" y="6525675"/>
              <a:ext cx="1005028" cy="166711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F4C8142-239A-4DC1-AF66-D837F5E78D6C}"/>
                </a:ext>
              </a:extLst>
            </p:cNvPr>
            <p:cNvSpPr/>
            <p:nvPr/>
          </p:nvSpPr>
          <p:spPr>
            <a:xfrm>
              <a:off x="11206162" y="6525675"/>
              <a:ext cx="6667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CFCD94C3-8438-4DAB-B731-3A2F61886B19}"/>
              </a:ext>
            </a:extLst>
          </p:cNvPr>
          <p:cNvSpPr txBox="1">
            <a:spLocks/>
          </p:cNvSpPr>
          <p:nvPr userDrawn="1"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755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- Bullets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-1" y="6846848"/>
            <a:ext cx="12192001" cy="45719"/>
          </a:xfrm>
          <a:prstGeom prst="rect">
            <a:avLst/>
          </a:prstGeom>
          <a:gradFill flip="none" rotWithShape="1">
            <a:gsLst>
              <a:gs pos="0">
                <a:srgbClr val="F85F1E">
                  <a:lumMod val="98000"/>
                  <a:lumOff val="2000"/>
                </a:srgbClr>
              </a:gs>
              <a:gs pos="100000">
                <a:srgbClr val="FF8139">
                  <a:alpha val="91000"/>
                </a:srgbClr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78779" y="497898"/>
            <a:ext cx="5815361" cy="78505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 sz="2300" b="1" i="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update headline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5809" y="362248"/>
            <a:ext cx="493693" cy="55576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flipV="1">
            <a:off x="379319" y="1260089"/>
            <a:ext cx="702349" cy="45719"/>
          </a:xfrm>
          <a:prstGeom prst="rect">
            <a:avLst/>
          </a:prstGeom>
          <a:solidFill>
            <a:srgbClr val="FF8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DEA2A94-3FD4-4151-A09A-122BA7B257CD}"/>
              </a:ext>
            </a:extLst>
          </p:cNvPr>
          <p:cNvGrpSpPr/>
          <p:nvPr/>
        </p:nvGrpSpPr>
        <p:grpSpPr>
          <a:xfrm>
            <a:off x="10904474" y="6480419"/>
            <a:ext cx="1005028" cy="166711"/>
            <a:chOff x="11082197" y="6525675"/>
            <a:chExt cx="1005028" cy="16671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0E20493-E810-407E-9A96-019E88B64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82197" y="6525675"/>
              <a:ext cx="1005028" cy="16671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E939169-6411-4452-8389-2E5AA53CD44E}"/>
                </a:ext>
              </a:extLst>
            </p:cNvPr>
            <p:cNvSpPr/>
            <p:nvPr/>
          </p:nvSpPr>
          <p:spPr>
            <a:xfrm>
              <a:off x="11206162" y="6525675"/>
              <a:ext cx="6667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53FDF4B-8A9C-444E-A24E-43AB1C88E36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90209" y="1986865"/>
            <a:ext cx="5815361" cy="4079619"/>
          </a:xfrm>
        </p:spPr>
        <p:txBody>
          <a:bodyPr>
            <a:noAutofit/>
          </a:bodyPr>
          <a:lstStyle>
            <a:lvl1pPr>
              <a:buClr>
                <a:srgbClr val="FF8139"/>
              </a:buClr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457200" indent="-223838">
              <a:buClr>
                <a:srgbClr val="FF8139"/>
              </a:buClr>
              <a:buFont typeface="Century Gothic" panose="020B0502020202020204" pitchFamily="34" charset="0"/>
              <a:buChar char="−"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2pPr>
            <a:lvl3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3pPr>
            <a:lvl4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4pPr>
            <a:lvl5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Main bullet</a:t>
            </a:r>
          </a:p>
          <a:p>
            <a:pPr lvl="1"/>
            <a:r>
              <a:rPr lang="en-US" dirty="0"/>
              <a:t>Sub bullet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6E8F992-D232-4EF3-8CEB-741EED7703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4019" y="1518335"/>
            <a:ext cx="5815361" cy="3460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ClrTx/>
              <a:buFont typeface="Arial" pitchFamily="34" charset="0"/>
              <a:buNone/>
              <a:defRPr lang="en-US" sz="20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  <a:lvl2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2pPr>
            <a:lvl3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3pPr>
            <a:lvl4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4pPr>
            <a:lvl5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5pPr>
            <a:lvl6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6pPr>
            <a:lvl7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7pPr>
            <a:lvl8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8pPr>
            <a:lvl9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9pPr>
          </a:lstStyle>
          <a:p>
            <a:pPr lvl="0"/>
            <a:r>
              <a:rPr lang="en-US" dirty="0"/>
              <a:t>Chart title phrased as question?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0B663A4-59A4-4828-A86B-8F1BE4A7A2E5}"/>
              </a:ext>
            </a:extLst>
          </p:cNvPr>
          <p:cNvSpPr/>
          <p:nvPr userDrawn="1"/>
        </p:nvSpPr>
        <p:spPr>
          <a:xfrm flipV="1">
            <a:off x="-1" y="6846848"/>
            <a:ext cx="12192001" cy="45719"/>
          </a:xfrm>
          <a:prstGeom prst="rect">
            <a:avLst/>
          </a:prstGeom>
          <a:gradFill flip="none" rotWithShape="1">
            <a:gsLst>
              <a:gs pos="0">
                <a:srgbClr val="F85F1E">
                  <a:lumMod val="98000"/>
                  <a:lumOff val="2000"/>
                </a:srgbClr>
              </a:gs>
              <a:gs pos="100000">
                <a:srgbClr val="FF8139">
                  <a:alpha val="91000"/>
                </a:srgbClr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9C6243B-9FA1-4BB2-850C-F8F04BEBF2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5809" y="362248"/>
            <a:ext cx="493693" cy="55576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000E250-9F6D-4B26-A2F1-44B3EE84776C}"/>
              </a:ext>
            </a:extLst>
          </p:cNvPr>
          <p:cNvSpPr/>
          <p:nvPr userDrawn="1"/>
        </p:nvSpPr>
        <p:spPr>
          <a:xfrm flipV="1">
            <a:off x="379319" y="1260089"/>
            <a:ext cx="702349" cy="45719"/>
          </a:xfrm>
          <a:prstGeom prst="rect">
            <a:avLst/>
          </a:prstGeom>
          <a:solidFill>
            <a:srgbClr val="FF8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896A37E-A34E-429E-AEAE-73C81D03A22D}"/>
              </a:ext>
            </a:extLst>
          </p:cNvPr>
          <p:cNvGrpSpPr/>
          <p:nvPr userDrawn="1"/>
        </p:nvGrpSpPr>
        <p:grpSpPr>
          <a:xfrm>
            <a:off x="10904474" y="6480419"/>
            <a:ext cx="1005028" cy="166711"/>
            <a:chOff x="11082197" y="6525675"/>
            <a:chExt cx="1005028" cy="16671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56B4320-8325-43A7-99CE-6150671F9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82197" y="6525675"/>
              <a:ext cx="1005028" cy="166711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77E2D3A-967C-42E8-BF5C-C4532D65FEF0}"/>
                </a:ext>
              </a:extLst>
            </p:cNvPr>
            <p:cNvSpPr/>
            <p:nvPr/>
          </p:nvSpPr>
          <p:spPr>
            <a:xfrm>
              <a:off x="11206162" y="6525675"/>
              <a:ext cx="6667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95248B58-27E4-44B5-ADCF-956C97683205}"/>
              </a:ext>
            </a:extLst>
          </p:cNvPr>
          <p:cNvSpPr txBox="1">
            <a:spLocks/>
          </p:cNvSpPr>
          <p:nvPr userDrawn="1"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644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- Bullets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-1" y="6846848"/>
            <a:ext cx="12192001" cy="45719"/>
          </a:xfrm>
          <a:prstGeom prst="rect">
            <a:avLst/>
          </a:prstGeom>
          <a:gradFill flip="none" rotWithShape="1">
            <a:gsLst>
              <a:gs pos="0">
                <a:srgbClr val="F85F1E">
                  <a:lumMod val="98000"/>
                  <a:lumOff val="2000"/>
                </a:srgbClr>
              </a:gs>
              <a:gs pos="100000">
                <a:srgbClr val="FF8139">
                  <a:alpha val="91000"/>
                </a:srgbClr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142369" y="1986865"/>
            <a:ext cx="5815361" cy="4079619"/>
          </a:xfrm>
        </p:spPr>
        <p:txBody>
          <a:bodyPr>
            <a:normAutofit/>
          </a:bodyPr>
          <a:lstStyle>
            <a:lvl1pPr>
              <a:buClr>
                <a:srgbClr val="FF8139"/>
              </a:buClr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457200" indent="-223838">
              <a:buClr>
                <a:srgbClr val="FF8139"/>
              </a:buClr>
              <a:buFont typeface="Century Gothic" panose="020B0502020202020204" pitchFamily="34" charset="0"/>
              <a:buChar char="−"/>
              <a:defRPr sz="1800" b="0" i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2pPr>
            <a:lvl3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3pPr>
            <a:lvl4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4pPr>
            <a:lvl5pPr>
              <a:buClr>
                <a:srgbClr val="FF8139"/>
              </a:buClr>
              <a:defRPr sz="1800" b="0" i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Main bullet</a:t>
            </a:r>
          </a:p>
          <a:p>
            <a:pPr lvl="1"/>
            <a:r>
              <a:rPr lang="en-US" dirty="0"/>
              <a:t>Sub bullet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78779" y="497898"/>
            <a:ext cx="5815361" cy="785050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2300" b="1" i="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update headline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5809" y="362248"/>
            <a:ext cx="493693" cy="55576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flipV="1">
            <a:off x="379319" y="1260089"/>
            <a:ext cx="702349" cy="45719"/>
          </a:xfrm>
          <a:prstGeom prst="rect">
            <a:avLst/>
          </a:prstGeom>
          <a:solidFill>
            <a:srgbClr val="FF8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DEA2A94-3FD4-4151-A09A-122BA7B257CD}"/>
              </a:ext>
            </a:extLst>
          </p:cNvPr>
          <p:cNvGrpSpPr/>
          <p:nvPr/>
        </p:nvGrpSpPr>
        <p:grpSpPr>
          <a:xfrm>
            <a:off x="10904474" y="6480419"/>
            <a:ext cx="1005028" cy="166711"/>
            <a:chOff x="11082197" y="6525675"/>
            <a:chExt cx="1005028" cy="16671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0E20493-E810-407E-9A96-019E88B64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82197" y="6525675"/>
              <a:ext cx="1005028" cy="16671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E939169-6411-4452-8389-2E5AA53CD44E}"/>
                </a:ext>
              </a:extLst>
            </p:cNvPr>
            <p:cNvSpPr/>
            <p:nvPr/>
          </p:nvSpPr>
          <p:spPr>
            <a:xfrm>
              <a:off x="11206162" y="6525675"/>
              <a:ext cx="6667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8C9993D-9432-4A23-8049-BDD8D2E9F0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46179" y="1518335"/>
            <a:ext cx="5815361" cy="3460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ClrTx/>
              <a:buFont typeface="Arial" pitchFamily="34" charset="0"/>
              <a:buNone/>
              <a:defRPr lang="en-US" sz="20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  <a:lvl2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2pPr>
            <a:lvl3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3pPr>
            <a:lvl4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4pPr>
            <a:lvl5pPr marL="0" indent="0">
              <a:spcBef>
                <a:spcPts val="0"/>
              </a:spcBef>
              <a:buClrTx/>
              <a:buFont typeface="Arial" pitchFamily="34" charset="0"/>
              <a:buNone/>
              <a:defRPr sz="600"/>
            </a:lvl5pPr>
            <a:lvl6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6pPr>
            <a:lvl7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7pPr>
            <a:lvl8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8pPr>
            <a:lvl9pPr marL="0" indent="0">
              <a:spcBef>
                <a:spcPts val="0"/>
              </a:spcBef>
              <a:buClrTx/>
              <a:buFont typeface="Arial" pitchFamily="34" charset="0"/>
              <a:buNone/>
              <a:defRPr sz="600" baseline="0"/>
            </a:lvl9pPr>
          </a:lstStyle>
          <a:p>
            <a:pPr lvl="0"/>
            <a:r>
              <a:rPr lang="en-US" dirty="0"/>
              <a:t>Chart title phrased as question?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4114254-DE82-40E3-A398-C7BCB2C122A5}"/>
              </a:ext>
            </a:extLst>
          </p:cNvPr>
          <p:cNvSpPr/>
          <p:nvPr userDrawn="1"/>
        </p:nvSpPr>
        <p:spPr>
          <a:xfrm flipV="1">
            <a:off x="-1" y="6846848"/>
            <a:ext cx="12192001" cy="45719"/>
          </a:xfrm>
          <a:prstGeom prst="rect">
            <a:avLst/>
          </a:prstGeom>
          <a:gradFill flip="none" rotWithShape="1">
            <a:gsLst>
              <a:gs pos="0">
                <a:srgbClr val="F85F1E">
                  <a:lumMod val="98000"/>
                  <a:lumOff val="2000"/>
                </a:srgbClr>
              </a:gs>
              <a:gs pos="100000">
                <a:srgbClr val="FF8139">
                  <a:alpha val="91000"/>
                </a:srgbClr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23A6143-6317-4970-A21F-91520ED5AC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5809" y="362248"/>
            <a:ext cx="493693" cy="55576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39F32E2-D442-40A6-8038-DEFF99A582FB}"/>
              </a:ext>
            </a:extLst>
          </p:cNvPr>
          <p:cNvSpPr/>
          <p:nvPr userDrawn="1"/>
        </p:nvSpPr>
        <p:spPr>
          <a:xfrm flipV="1">
            <a:off x="379319" y="1260089"/>
            <a:ext cx="702349" cy="45719"/>
          </a:xfrm>
          <a:prstGeom prst="rect">
            <a:avLst/>
          </a:prstGeom>
          <a:solidFill>
            <a:srgbClr val="FF8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74D66B9-723A-4A72-86F0-6499BD79E9E1}"/>
              </a:ext>
            </a:extLst>
          </p:cNvPr>
          <p:cNvGrpSpPr/>
          <p:nvPr userDrawn="1"/>
        </p:nvGrpSpPr>
        <p:grpSpPr>
          <a:xfrm>
            <a:off x="10904474" y="6480419"/>
            <a:ext cx="1005028" cy="166711"/>
            <a:chOff x="11082197" y="6525675"/>
            <a:chExt cx="1005028" cy="16671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CC521CA-FE8E-4F49-9F33-755A886C7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82197" y="6525675"/>
              <a:ext cx="1005028" cy="166711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50FC4AE-6765-4993-A1BA-22E7FB7E1C6A}"/>
                </a:ext>
              </a:extLst>
            </p:cNvPr>
            <p:cNvSpPr/>
            <p:nvPr/>
          </p:nvSpPr>
          <p:spPr>
            <a:xfrm>
              <a:off x="11206162" y="6525675"/>
              <a:ext cx="6667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E436B090-2BDE-4941-A223-BC0363F4DCAF}"/>
              </a:ext>
            </a:extLst>
          </p:cNvPr>
          <p:cNvSpPr txBox="1">
            <a:spLocks/>
          </p:cNvSpPr>
          <p:nvPr userDrawn="1"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1606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1" cy="68574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80638" y="487294"/>
            <a:ext cx="5815361" cy="785050"/>
          </a:xfrm>
        </p:spPr>
        <p:txBody>
          <a:bodyPr>
            <a:normAutofit/>
          </a:bodyPr>
          <a:lstStyle>
            <a:lvl1pPr algn="l">
              <a:defRPr sz="2300" b="1" i="0" cap="all" spc="30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4" name="Rectangle 3"/>
          <p:cNvSpPr/>
          <p:nvPr/>
        </p:nvSpPr>
        <p:spPr>
          <a:xfrm flipV="1">
            <a:off x="-1" y="6846848"/>
            <a:ext cx="12192001" cy="45719"/>
          </a:xfrm>
          <a:prstGeom prst="rect">
            <a:avLst/>
          </a:prstGeom>
          <a:gradFill flip="none" rotWithShape="1">
            <a:gsLst>
              <a:gs pos="0">
                <a:srgbClr val="F85F1E">
                  <a:lumMod val="98000"/>
                  <a:lumOff val="2000"/>
                </a:srgbClr>
              </a:gs>
              <a:gs pos="100000">
                <a:srgbClr val="FF8139">
                  <a:alpha val="91000"/>
                </a:srgbClr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0"/>
          </p:nvPr>
        </p:nvSpPr>
        <p:spPr bwMode="hidden">
          <a:xfrm>
            <a:off x="6267450" y="3175"/>
            <a:ext cx="5924550" cy="6843672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C98825D7-0BD7-478B-B3A8-27C45DDFBD9C}"/>
              </a:ext>
            </a:extLst>
          </p:cNvPr>
          <p:cNvSpPr txBox="1">
            <a:spLocks/>
          </p:cNvSpPr>
          <p:nvPr/>
        </p:nvSpPr>
        <p:spPr>
          <a:xfrm>
            <a:off x="235980" y="2283899"/>
            <a:ext cx="4447769" cy="22902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i="0" kern="12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Futura PT Heavy" charset="0"/>
                <a:cs typeface="Futura PT Heavy" charset="0"/>
              </a:defRPr>
            </a:lvl1pPr>
          </a:lstStyle>
          <a:p>
            <a:pPr>
              <a:lnSpc>
                <a:spcPct val="114000"/>
              </a:lnSpc>
            </a:pPr>
            <a:r>
              <a:rPr lang="en-US" sz="2800" b="0" dirty="0">
                <a:solidFill>
                  <a:schemeClr val="tx2"/>
                </a:solidFill>
                <a:latin typeface="Century Gothic" panose="020B0502020202020204" pitchFamily="34" charset="0"/>
              </a:rPr>
              <a:t>Jon Giegengack</a:t>
            </a:r>
          </a:p>
          <a:p>
            <a:pPr>
              <a:lnSpc>
                <a:spcPct val="114000"/>
              </a:lnSpc>
            </a:pPr>
            <a:r>
              <a:rPr lang="en-US" sz="1600" b="0" dirty="0">
                <a:solidFill>
                  <a:schemeClr val="tx2"/>
                </a:solidFill>
                <a:latin typeface="Century Gothic" panose="020B0502020202020204" pitchFamily="34" charset="0"/>
              </a:rPr>
              <a:t>Principal</a:t>
            </a:r>
          </a:p>
          <a:p>
            <a:pPr>
              <a:lnSpc>
                <a:spcPct val="114000"/>
              </a:lnSpc>
            </a:pPr>
            <a:r>
              <a:rPr lang="en-US" sz="1600" b="0" dirty="0">
                <a:solidFill>
                  <a:schemeClr val="tx2"/>
                </a:solidFill>
                <a:latin typeface="Century Gothic" panose="020B0502020202020204" pitchFamily="34" charset="0"/>
              </a:rPr>
              <a:t>(603) 661-0068</a:t>
            </a:r>
          </a:p>
          <a:p>
            <a:pPr>
              <a:lnSpc>
                <a:spcPct val="114000"/>
              </a:lnSpc>
            </a:pPr>
            <a:r>
              <a:rPr lang="en-US" sz="1600" b="0" dirty="0">
                <a:solidFill>
                  <a:schemeClr val="tx2"/>
                </a:solidFill>
                <a:latin typeface="Century Gothic" panose="020B0502020202020204" pitchFamily="34" charset="0"/>
              </a:rPr>
              <a:t>jong@hubresearchllc.com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16CE47-8F84-40E1-8119-410BCB11A035}"/>
              </a:ext>
            </a:extLst>
          </p:cNvPr>
          <p:cNvSpPr/>
          <p:nvPr userDrawn="1"/>
        </p:nvSpPr>
        <p:spPr>
          <a:xfrm>
            <a:off x="0" y="0"/>
            <a:ext cx="12192001" cy="68574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89D3CF-4C40-46A2-8012-412C6210FEF5}"/>
              </a:ext>
            </a:extLst>
          </p:cNvPr>
          <p:cNvSpPr/>
          <p:nvPr userDrawn="1"/>
        </p:nvSpPr>
        <p:spPr>
          <a:xfrm flipV="1">
            <a:off x="-1" y="6846848"/>
            <a:ext cx="12192001" cy="45719"/>
          </a:xfrm>
          <a:prstGeom prst="rect">
            <a:avLst/>
          </a:prstGeom>
          <a:gradFill flip="none" rotWithShape="1">
            <a:gsLst>
              <a:gs pos="0">
                <a:srgbClr val="F85F1E">
                  <a:lumMod val="98000"/>
                  <a:lumOff val="2000"/>
                </a:srgbClr>
              </a:gs>
              <a:gs pos="100000">
                <a:srgbClr val="FF8139">
                  <a:alpha val="91000"/>
                </a:srgbClr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1F205626-0B6D-4AD2-B887-0AF8E166B0D7}"/>
              </a:ext>
            </a:extLst>
          </p:cNvPr>
          <p:cNvSpPr txBox="1">
            <a:spLocks/>
          </p:cNvSpPr>
          <p:nvPr userDrawn="1"/>
        </p:nvSpPr>
        <p:spPr>
          <a:xfrm>
            <a:off x="235980" y="2283899"/>
            <a:ext cx="4447769" cy="22902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i="0" kern="12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Futura PT Heavy" charset="0"/>
                <a:cs typeface="Futura PT Heavy" charset="0"/>
              </a:defRPr>
            </a:lvl1pPr>
          </a:lstStyle>
          <a:p>
            <a:pPr>
              <a:lnSpc>
                <a:spcPct val="114000"/>
              </a:lnSpc>
            </a:pPr>
            <a:r>
              <a:rPr lang="en-US" sz="2800" b="0" dirty="0">
                <a:solidFill>
                  <a:schemeClr val="tx2"/>
                </a:solidFill>
                <a:latin typeface="Century Gothic" panose="020B0502020202020204" pitchFamily="34" charset="0"/>
              </a:rPr>
              <a:t>Jon Giegengack</a:t>
            </a:r>
          </a:p>
          <a:p>
            <a:pPr>
              <a:lnSpc>
                <a:spcPct val="114000"/>
              </a:lnSpc>
            </a:pPr>
            <a:r>
              <a:rPr lang="en-US" sz="1600" b="0" dirty="0">
                <a:solidFill>
                  <a:schemeClr val="tx2"/>
                </a:solidFill>
                <a:latin typeface="Century Gothic" panose="020B0502020202020204" pitchFamily="34" charset="0"/>
              </a:rPr>
              <a:t>Principal</a:t>
            </a:r>
          </a:p>
          <a:p>
            <a:pPr>
              <a:lnSpc>
                <a:spcPct val="114000"/>
              </a:lnSpc>
            </a:pPr>
            <a:r>
              <a:rPr lang="en-US" sz="1600" b="0" dirty="0">
                <a:solidFill>
                  <a:schemeClr val="tx2"/>
                </a:solidFill>
                <a:latin typeface="Century Gothic" panose="020B0502020202020204" pitchFamily="34" charset="0"/>
              </a:rPr>
              <a:t>(603) 661-0068</a:t>
            </a:r>
          </a:p>
          <a:p>
            <a:pPr>
              <a:lnSpc>
                <a:spcPct val="114000"/>
              </a:lnSpc>
            </a:pPr>
            <a:r>
              <a:rPr lang="en-US" sz="1600" b="0" dirty="0">
                <a:solidFill>
                  <a:schemeClr val="tx2"/>
                </a:solidFill>
                <a:latin typeface="Century Gothic" panose="020B0502020202020204" pitchFamily="34" charset="0"/>
              </a:rPr>
              <a:t>jong@hubresearchllc.com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2DC8BBE6-9FA3-489F-84E4-9993FE56A50F}"/>
              </a:ext>
            </a:extLst>
          </p:cNvPr>
          <p:cNvSpPr txBox="1">
            <a:spLocks/>
          </p:cNvSpPr>
          <p:nvPr userDrawn="1"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1690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image with colo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46849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-1" y="11151"/>
            <a:ext cx="12192001" cy="6835698"/>
          </a:xfrm>
          <a:prstGeom prst="rect">
            <a:avLst/>
          </a:prstGeom>
          <a:gradFill flip="none" rotWithShape="1">
            <a:gsLst>
              <a:gs pos="0">
                <a:srgbClr val="F85F1E">
                  <a:alpha val="52000"/>
                  <a:lumMod val="81000"/>
                  <a:lumOff val="19000"/>
                </a:srgbClr>
              </a:gs>
              <a:gs pos="90000">
                <a:srgbClr val="FF8139"/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39897" y="3111193"/>
            <a:ext cx="11658453" cy="557561"/>
          </a:xfrm>
        </p:spPr>
        <p:txBody>
          <a:bodyPr anchor="t" anchorCtr="0">
            <a:noAutofit/>
          </a:bodyPr>
          <a:lstStyle>
            <a:lvl1pPr algn="l">
              <a:lnSpc>
                <a:spcPct val="85000"/>
              </a:lnSpc>
              <a:defRPr sz="3600" b="1" i="0" cap="all" spc="30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39897" y="3679907"/>
            <a:ext cx="11658453" cy="791736"/>
          </a:xfrm>
        </p:spPr>
        <p:txBody>
          <a:bodyPr anchor="t" anchorCtr="0">
            <a:noAutofit/>
          </a:bodyPr>
          <a:lstStyle>
            <a:lvl1pPr marL="0" indent="0" algn="l" fontAlgn="t">
              <a:lnSpc>
                <a:spcPct val="100000"/>
              </a:lnSpc>
              <a:spcBef>
                <a:spcPts val="0"/>
              </a:spcBef>
              <a:buNone/>
              <a:defRPr sz="1300" b="0" i="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2pPr>
            <a:lvl3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3pPr>
            <a:lvl4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4pPr>
            <a:lvl5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5pPr>
            <a:lvl6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6pPr>
            <a:lvl7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7pPr>
            <a:lvl8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8pPr>
            <a:lvl9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319" y="373402"/>
            <a:ext cx="2523721" cy="85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68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r DIVI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5EC4D1">
                  <a:alpha val="52000"/>
                </a:srgbClr>
              </a:gs>
              <a:gs pos="90000">
                <a:srgbClr val="7BD0DF"/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39897" y="1045029"/>
            <a:ext cx="11658453" cy="2623725"/>
          </a:xfrm>
        </p:spPr>
        <p:txBody>
          <a:bodyPr anchor="b" anchorCtr="0">
            <a:noAutofit/>
          </a:bodyPr>
          <a:lstStyle>
            <a:lvl1pPr algn="l">
              <a:lnSpc>
                <a:spcPct val="85000"/>
              </a:lnSpc>
              <a:defRPr sz="3600" b="1" i="0" cap="all" spc="30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– Supports Multiple Lines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39897" y="3679907"/>
            <a:ext cx="11658453" cy="791736"/>
          </a:xfrm>
        </p:spPr>
        <p:txBody>
          <a:bodyPr anchor="t" anchorCtr="0">
            <a:noAutofit/>
          </a:bodyPr>
          <a:lstStyle>
            <a:lvl1pPr marL="0" indent="0" algn="l" fontAlgn="t">
              <a:lnSpc>
                <a:spcPct val="100000"/>
              </a:lnSpc>
              <a:spcBef>
                <a:spcPts val="0"/>
              </a:spcBef>
              <a:buNone/>
              <a:defRPr sz="1300" b="0" i="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2pPr>
            <a:lvl3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3pPr>
            <a:lvl4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4pPr>
            <a:lvl5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5pPr>
            <a:lvl6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6pPr>
            <a:lvl7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7pPr>
            <a:lvl8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8pPr>
            <a:lvl9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970"/>
          <a:stretch/>
        </p:blipFill>
        <p:spPr>
          <a:xfrm>
            <a:off x="8570270" y="936702"/>
            <a:ext cx="3621730" cy="5921298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694BEF-FB1A-477C-8E85-46A6DFC68142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5EC4D1">
                  <a:alpha val="52000"/>
                </a:srgbClr>
              </a:gs>
              <a:gs pos="90000">
                <a:srgbClr val="7BD0DF"/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94539F8-8C05-427B-8E7A-72510422E9A9}"/>
              </a:ext>
            </a:extLst>
          </p:cNvPr>
          <p:cNvSpPr txBox="1">
            <a:spLocks/>
          </p:cNvSpPr>
          <p:nvPr userDrawn="1"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0363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image with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46849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F06116B-CA29-4A69-B649-B3AB0DB45D0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AF8FEC1-DC78-4551-8629-F3E349D0550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4483100"/>
            <a:ext cx="12192000" cy="2374900"/>
          </a:xfrm>
          <a:gradFill>
            <a:gsLst>
              <a:gs pos="0">
                <a:srgbClr val="F85F1E">
                  <a:alpha val="52000"/>
                  <a:lumMod val="81000"/>
                  <a:lumOff val="19000"/>
                </a:srgbClr>
              </a:gs>
              <a:gs pos="90000">
                <a:srgbClr val="FF8139"/>
              </a:gs>
            </a:gsLst>
            <a:lin ang="13200000" scaled="0"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39897" y="4689987"/>
            <a:ext cx="11658453" cy="1090805"/>
          </a:xfrm>
        </p:spPr>
        <p:txBody>
          <a:bodyPr anchor="b" anchorCtr="0">
            <a:noAutofit/>
          </a:bodyPr>
          <a:lstStyle>
            <a:lvl1pPr algn="l">
              <a:lnSpc>
                <a:spcPct val="85000"/>
              </a:lnSpc>
              <a:defRPr sz="3600" b="1" i="0" cap="all" spc="30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39897" y="5780793"/>
            <a:ext cx="11658453" cy="791736"/>
          </a:xfrm>
        </p:spPr>
        <p:txBody>
          <a:bodyPr anchor="t" anchorCtr="0">
            <a:noAutofit/>
          </a:bodyPr>
          <a:lstStyle>
            <a:lvl1pPr marL="0" indent="0" algn="l" fontAlgn="t">
              <a:lnSpc>
                <a:spcPct val="100000"/>
              </a:lnSpc>
              <a:spcBef>
                <a:spcPts val="0"/>
              </a:spcBef>
              <a:buNone/>
              <a:defRPr sz="1300" b="0" i="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2pPr>
            <a:lvl3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3pPr>
            <a:lvl4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4pPr>
            <a:lvl5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5pPr>
            <a:lvl6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6pPr>
            <a:lvl7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7pPr>
            <a:lvl8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8pPr>
            <a:lvl9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12138B25-C1C8-44F5-8DC8-E6A67BD83BD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7521" y="355703"/>
            <a:ext cx="2556549" cy="892805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89309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r DIVIDER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-27876"/>
            <a:ext cx="12192001" cy="6885876"/>
          </a:xfrm>
          <a:prstGeom prst="rect">
            <a:avLst/>
          </a:prstGeom>
          <a:gradFill flip="none" rotWithShape="1">
            <a:gsLst>
              <a:gs pos="0">
                <a:srgbClr val="F85F1E">
                  <a:alpha val="52000"/>
                  <a:lumMod val="81000"/>
                  <a:lumOff val="19000"/>
                </a:srgbClr>
              </a:gs>
              <a:gs pos="90000">
                <a:srgbClr val="FF8139"/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39897" y="1050053"/>
            <a:ext cx="11658453" cy="2618702"/>
          </a:xfrm>
        </p:spPr>
        <p:txBody>
          <a:bodyPr anchor="b" anchorCtr="0">
            <a:noAutofit/>
          </a:bodyPr>
          <a:lstStyle>
            <a:lvl1pPr algn="l">
              <a:lnSpc>
                <a:spcPct val="85000"/>
              </a:lnSpc>
              <a:defRPr sz="3600" b="1" i="0" cap="all" spc="30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– Supports Multiple Lines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39897" y="3679907"/>
            <a:ext cx="11658453" cy="791736"/>
          </a:xfrm>
        </p:spPr>
        <p:txBody>
          <a:bodyPr anchor="t" anchorCtr="0">
            <a:noAutofit/>
          </a:bodyPr>
          <a:lstStyle>
            <a:lvl1pPr marL="0" indent="0" algn="l" fontAlgn="t">
              <a:lnSpc>
                <a:spcPct val="100000"/>
              </a:lnSpc>
              <a:spcBef>
                <a:spcPts val="0"/>
              </a:spcBef>
              <a:buNone/>
              <a:defRPr sz="1300" b="0" i="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2pPr>
            <a:lvl3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3pPr>
            <a:lvl4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4pPr>
            <a:lvl5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5pPr>
            <a:lvl6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6pPr>
            <a:lvl7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7pPr>
            <a:lvl8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8pPr>
            <a:lvl9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8FD9A4F-1B06-4A41-B17B-DD5DC4EEFF9F}"/>
              </a:ext>
            </a:extLst>
          </p:cNvPr>
          <p:cNvSpPr txBox="1">
            <a:spLocks/>
          </p:cNvSpPr>
          <p:nvPr userDrawn="1"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2862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r DIVID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83CD17">
                  <a:alpha val="50000"/>
                </a:srgbClr>
              </a:gs>
              <a:gs pos="90000">
                <a:srgbClr val="83CE39"/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39897" y="1034981"/>
            <a:ext cx="11658453" cy="2633774"/>
          </a:xfrm>
        </p:spPr>
        <p:txBody>
          <a:bodyPr anchor="b" anchorCtr="0">
            <a:noAutofit/>
          </a:bodyPr>
          <a:lstStyle>
            <a:lvl1pPr algn="l">
              <a:lnSpc>
                <a:spcPct val="85000"/>
              </a:lnSpc>
              <a:defRPr sz="3600" b="1" i="0" cap="all" spc="30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– Supports Multiple Lines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39897" y="3679907"/>
            <a:ext cx="11658453" cy="791736"/>
          </a:xfrm>
        </p:spPr>
        <p:txBody>
          <a:bodyPr anchor="t" anchorCtr="0">
            <a:noAutofit/>
          </a:bodyPr>
          <a:lstStyle>
            <a:lvl1pPr marL="0" indent="0" algn="l" fontAlgn="t">
              <a:lnSpc>
                <a:spcPct val="100000"/>
              </a:lnSpc>
              <a:spcBef>
                <a:spcPts val="0"/>
              </a:spcBef>
              <a:buNone/>
              <a:defRPr sz="1300" b="0" i="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2pPr>
            <a:lvl3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3pPr>
            <a:lvl4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4pPr>
            <a:lvl5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5pPr>
            <a:lvl6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6pPr>
            <a:lvl7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7pPr>
            <a:lvl8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8pPr>
            <a:lvl9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D3E9942-A5F4-4931-B392-89A734288FF6}"/>
              </a:ext>
            </a:extLst>
          </p:cNvPr>
          <p:cNvSpPr txBox="1">
            <a:spLocks/>
          </p:cNvSpPr>
          <p:nvPr userDrawn="1"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0979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r DIVI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5EC4D1">
                  <a:alpha val="52000"/>
                </a:srgbClr>
              </a:gs>
              <a:gs pos="90000">
                <a:srgbClr val="7BD0DF"/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39897" y="1045029"/>
            <a:ext cx="11658453" cy="2623725"/>
          </a:xfrm>
        </p:spPr>
        <p:txBody>
          <a:bodyPr anchor="b" anchorCtr="0">
            <a:noAutofit/>
          </a:bodyPr>
          <a:lstStyle>
            <a:lvl1pPr algn="l">
              <a:lnSpc>
                <a:spcPct val="85000"/>
              </a:lnSpc>
              <a:defRPr sz="3600" b="1" i="0" cap="all" spc="30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– Supports Multiple Lines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39897" y="3679907"/>
            <a:ext cx="11658453" cy="791736"/>
          </a:xfrm>
        </p:spPr>
        <p:txBody>
          <a:bodyPr anchor="t" anchorCtr="0">
            <a:noAutofit/>
          </a:bodyPr>
          <a:lstStyle>
            <a:lvl1pPr marL="0" indent="0" algn="l" fontAlgn="t">
              <a:lnSpc>
                <a:spcPct val="100000"/>
              </a:lnSpc>
              <a:spcBef>
                <a:spcPts val="0"/>
              </a:spcBef>
              <a:buNone/>
              <a:defRPr sz="1300" b="0" i="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2pPr>
            <a:lvl3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3pPr>
            <a:lvl4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4pPr>
            <a:lvl5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5pPr>
            <a:lvl6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6pPr>
            <a:lvl7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7pPr>
            <a:lvl8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8pPr>
            <a:lvl9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97B2FD1-9130-44B2-A398-95EDF7F8C661}"/>
              </a:ext>
            </a:extLst>
          </p:cNvPr>
          <p:cNvSpPr txBox="1">
            <a:spLocks/>
          </p:cNvSpPr>
          <p:nvPr userDrawn="1"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5694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r DIVID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C94987">
                  <a:alpha val="52000"/>
                </a:srgbClr>
              </a:gs>
              <a:gs pos="90000">
                <a:srgbClr val="9E4787"/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39897" y="1019909"/>
            <a:ext cx="11658453" cy="2648846"/>
          </a:xfrm>
        </p:spPr>
        <p:txBody>
          <a:bodyPr anchor="b" anchorCtr="0">
            <a:noAutofit/>
          </a:bodyPr>
          <a:lstStyle>
            <a:lvl1pPr algn="l">
              <a:lnSpc>
                <a:spcPct val="85000"/>
              </a:lnSpc>
              <a:defRPr sz="3600" b="1" i="0" cap="all" spc="30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– Supports Multiple Lines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39897" y="3679907"/>
            <a:ext cx="11658453" cy="791736"/>
          </a:xfrm>
        </p:spPr>
        <p:txBody>
          <a:bodyPr anchor="t" anchorCtr="0">
            <a:noAutofit/>
          </a:bodyPr>
          <a:lstStyle>
            <a:lvl1pPr marL="0" indent="0" algn="l" fontAlgn="t">
              <a:lnSpc>
                <a:spcPct val="100000"/>
              </a:lnSpc>
              <a:spcBef>
                <a:spcPts val="0"/>
              </a:spcBef>
              <a:buNone/>
              <a:defRPr sz="1300" b="0" i="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2pPr>
            <a:lvl3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3pPr>
            <a:lvl4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4pPr>
            <a:lvl5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5pPr>
            <a:lvl6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6pPr>
            <a:lvl7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7pPr>
            <a:lvl8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8pPr>
            <a:lvl9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3345C19-D03F-43C0-BC80-512BB52FF680}"/>
              </a:ext>
            </a:extLst>
          </p:cNvPr>
          <p:cNvSpPr txBox="1">
            <a:spLocks/>
          </p:cNvSpPr>
          <p:nvPr userDrawn="1"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3933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: Image with text a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9FDA8F0-4CAA-4543-BF34-C6BCA0C1E2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hidden">
          <a:xfrm>
            <a:off x="0" y="0"/>
            <a:ext cx="12192000" cy="6857999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0" y="6273209"/>
            <a:ext cx="12192000" cy="606055"/>
          </a:xfrm>
          <a:solidFill>
            <a:schemeClr val="tx1"/>
          </a:solidFill>
        </p:spPr>
        <p:txBody>
          <a:bodyPr anchor="ctr" anchorCtr="0">
            <a:noAutofit/>
          </a:bodyPr>
          <a:lstStyle>
            <a:lvl1pPr algn="l">
              <a:lnSpc>
                <a:spcPct val="110000"/>
              </a:lnSpc>
              <a:defRPr sz="3200" b="1" i="0" cap="all" spc="300" baseline="0">
                <a:solidFill>
                  <a:schemeClr val="bg1"/>
                </a:solidFill>
                <a:effectLst>
                  <a:glow rad="127000">
                    <a:schemeClr val="tx1">
                      <a:alpha val="17000"/>
                    </a:schemeClr>
                  </a:glow>
                </a:effectLst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add divider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970"/>
          <a:stretch/>
        </p:blipFill>
        <p:spPr>
          <a:xfrm>
            <a:off x="8570270" y="936702"/>
            <a:ext cx="3621730" cy="5921298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09BE17-9562-4CA7-A71E-0469304F502D}"/>
              </a:ext>
            </a:extLst>
          </p:cNvPr>
          <p:cNvSpPr txBox="1">
            <a:spLocks/>
          </p:cNvSpPr>
          <p:nvPr userDrawn="1"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273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1" cy="68574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80638" y="487294"/>
            <a:ext cx="5815361" cy="785050"/>
          </a:xfrm>
        </p:spPr>
        <p:txBody>
          <a:bodyPr>
            <a:normAutofit/>
          </a:bodyPr>
          <a:lstStyle>
            <a:lvl1pPr algn="l">
              <a:lnSpc>
                <a:spcPct val="110000"/>
              </a:lnSpc>
              <a:defRPr sz="2300" b="1" i="0" cap="all" spc="30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4" name="Rectangle 3"/>
          <p:cNvSpPr/>
          <p:nvPr userDrawn="1"/>
        </p:nvSpPr>
        <p:spPr>
          <a:xfrm flipV="1">
            <a:off x="-1" y="6846848"/>
            <a:ext cx="12192001" cy="45719"/>
          </a:xfrm>
          <a:prstGeom prst="rect">
            <a:avLst/>
          </a:prstGeom>
          <a:gradFill flip="none" rotWithShape="1">
            <a:gsLst>
              <a:gs pos="0">
                <a:srgbClr val="F85F1E">
                  <a:lumMod val="98000"/>
                  <a:lumOff val="2000"/>
                </a:srgbClr>
              </a:gs>
              <a:gs pos="100000">
                <a:srgbClr val="FF8139">
                  <a:alpha val="91000"/>
                </a:srgbClr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0"/>
          </p:nvPr>
        </p:nvSpPr>
        <p:spPr bwMode="hidden">
          <a:xfrm>
            <a:off x="6267450" y="3175"/>
            <a:ext cx="5924550" cy="6843672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C98825D7-0BD7-478B-B3A8-27C45DDFBD9C}"/>
              </a:ext>
            </a:extLst>
          </p:cNvPr>
          <p:cNvSpPr txBox="1">
            <a:spLocks/>
          </p:cNvSpPr>
          <p:nvPr userDrawn="1"/>
        </p:nvSpPr>
        <p:spPr>
          <a:xfrm>
            <a:off x="235980" y="2283899"/>
            <a:ext cx="4447769" cy="22902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i="0" kern="12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Futura PT Heavy" charset="0"/>
                <a:cs typeface="Futura PT Heavy" charset="0"/>
              </a:defRPr>
            </a:lvl1pPr>
          </a:lstStyle>
          <a:p>
            <a:pPr>
              <a:lnSpc>
                <a:spcPct val="114000"/>
              </a:lnSpc>
            </a:pPr>
            <a:r>
              <a:rPr lang="en-US" sz="2800" b="0" dirty="0">
                <a:solidFill>
                  <a:schemeClr val="tx2"/>
                </a:solidFill>
                <a:latin typeface="Century Gothic" panose="020B0502020202020204" pitchFamily="34" charset="0"/>
              </a:rPr>
              <a:t>Jon Giegengack</a:t>
            </a:r>
          </a:p>
          <a:p>
            <a:pPr>
              <a:lnSpc>
                <a:spcPct val="114000"/>
              </a:lnSpc>
            </a:pPr>
            <a:r>
              <a:rPr lang="en-US" sz="1600" b="0" dirty="0">
                <a:solidFill>
                  <a:schemeClr val="tx2"/>
                </a:solidFill>
                <a:latin typeface="Century Gothic" panose="020B0502020202020204" pitchFamily="34" charset="0"/>
              </a:rPr>
              <a:t>Principal</a:t>
            </a:r>
          </a:p>
          <a:p>
            <a:pPr>
              <a:lnSpc>
                <a:spcPct val="114000"/>
              </a:lnSpc>
            </a:pPr>
            <a:r>
              <a:rPr lang="en-US" sz="1600" b="0" dirty="0">
                <a:solidFill>
                  <a:schemeClr val="tx2"/>
                </a:solidFill>
                <a:latin typeface="Century Gothic" panose="020B0502020202020204" pitchFamily="34" charset="0"/>
              </a:rPr>
              <a:t>(603) 661-0068</a:t>
            </a:r>
          </a:p>
          <a:p>
            <a:pPr>
              <a:lnSpc>
                <a:spcPct val="114000"/>
              </a:lnSpc>
            </a:pPr>
            <a:r>
              <a:rPr lang="en-US" sz="1600" b="0" dirty="0">
                <a:solidFill>
                  <a:schemeClr val="tx2"/>
                </a:solidFill>
                <a:latin typeface="Century Gothic" panose="020B0502020202020204" pitchFamily="34" charset="0"/>
              </a:rPr>
              <a:t>jong@hubresearchllc.com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EB180EE-5DD6-46BB-8E08-16CB2ACC8F3F}"/>
              </a:ext>
            </a:extLst>
          </p:cNvPr>
          <p:cNvSpPr txBox="1">
            <a:spLocks/>
          </p:cNvSpPr>
          <p:nvPr userDrawn="1"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203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r DIVID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C94987">
                  <a:alpha val="52000"/>
                </a:srgbClr>
              </a:gs>
              <a:gs pos="90000">
                <a:srgbClr val="9E4787"/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39897" y="1019909"/>
            <a:ext cx="11658453" cy="2648846"/>
          </a:xfrm>
        </p:spPr>
        <p:txBody>
          <a:bodyPr anchor="b" anchorCtr="0">
            <a:noAutofit/>
          </a:bodyPr>
          <a:lstStyle>
            <a:lvl1pPr algn="l">
              <a:lnSpc>
                <a:spcPct val="85000"/>
              </a:lnSpc>
              <a:defRPr sz="3600" b="1" i="0" cap="all" spc="30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– Supports Multiple Lines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39897" y="3679907"/>
            <a:ext cx="11658453" cy="791736"/>
          </a:xfrm>
        </p:spPr>
        <p:txBody>
          <a:bodyPr anchor="t" anchorCtr="0">
            <a:noAutofit/>
          </a:bodyPr>
          <a:lstStyle>
            <a:lvl1pPr marL="0" indent="0" algn="l" fontAlgn="t">
              <a:lnSpc>
                <a:spcPct val="100000"/>
              </a:lnSpc>
              <a:spcBef>
                <a:spcPts val="0"/>
              </a:spcBef>
              <a:buNone/>
              <a:defRPr sz="1300" b="0" i="0" baseline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2pPr>
            <a:lvl3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3pPr>
            <a:lvl4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4pPr>
            <a:lvl5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5pPr>
            <a:lvl6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6pPr>
            <a:lvl7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7pPr>
            <a:lvl8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8pPr>
            <a:lvl9pPr marL="0" indent="0" algn="l">
              <a:spcBef>
                <a:spcPts val="0"/>
              </a:spcBef>
              <a:buNone/>
              <a:defRPr sz="900" b="0" i="0">
                <a:solidFill>
                  <a:schemeClr val="bg1"/>
                </a:solidFill>
                <a:latin typeface="Graphik Regular" pitchFamily="34" charset="0"/>
                <a:ea typeface="Graphik Regular" pitchFamily="34" charset="0"/>
                <a:cs typeface="Graphik Regular" pitchFamily="34" charset="0"/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970"/>
          <a:stretch/>
        </p:blipFill>
        <p:spPr>
          <a:xfrm>
            <a:off x="8570270" y="936702"/>
            <a:ext cx="3621730" cy="5921298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7A056CA-B0AB-4D7D-9987-CC268A79970D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rgbClr val="C94987">
                  <a:alpha val="52000"/>
                </a:srgbClr>
              </a:gs>
              <a:gs pos="90000">
                <a:srgbClr val="9E4787"/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C8282DCE-5946-404A-94E4-620374BE6C54}"/>
              </a:ext>
            </a:extLst>
          </p:cNvPr>
          <p:cNvSpPr txBox="1">
            <a:spLocks/>
          </p:cNvSpPr>
          <p:nvPr userDrawn="1"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953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: Image with text a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9FDA8F0-4CAA-4543-BF34-C6BCA0C1E2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hidden">
          <a:xfrm>
            <a:off x="0" y="0"/>
            <a:ext cx="12192000" cy="6857999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0" y="6273209"/>
            <a:ext cx="12192000" cy="606055"/>
          </a:xfrm>
          <a:solidFill>
            <a:schemeClr val="tx1"/>
          </a:solidFill>
        </p:spPr>
        <p:txBody>
          <a:bodyPr anchor="ctr" anchorCtr="0">
            <a:noAutofit/>
          </a:bodyPr>
          <a:lstStyle>
            <a:lvl1pPr algn="l">
              <a:lnSpc>
                <a:spcPct val="85000"/>
              </a:lnSpc>
              <a:defRPr sz="3200" b="1" i="0" cap="all" spc="300" baseline="0">
                <a:solidFill>
                  <a:schemeClr val="bg1"/>
                </a:solidFill>
                <a:effectLst>
                  <a:glow rad="127000">
                    <a:schemeClr val="tx1">
                      <a:alpha val="17000"/>
                    </a:schemeClr>
                  </a:glow>
                </a:effectLst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add divider title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970"/>
          <a:stretch/>
        </p:blipFill>
        <p:spPr>
          <a:xfrm>
            <a:off x="8570270" y="936702"/>
            <a:ext cx="3621730" cy="5921298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B395A0-101C-4CB5-84B0-1E1E429CBA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970"/>
          <a:stretch/>
        </p:blipFill>
        <p:spPr>
          <a:xfrm>
            <a:off x="8570270" y="936702"/>
            <a:ext cx="3621730" cy="5921298"/>
          </a:xfrm>
          <a:prstGeom prst="rect">
            <a:avLst/>
          </a:prstGeom>
          <a:noFill/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B445B10-5E6C-44B0-AEEB-819CA5291B4E}"/>
              </a:ext>
            </a:extLst>
          </p:cNvPr>
          <p:cNvSpPr txBox="1">
            <a:spLocks/>
          </p:cNvSpPr>
          <p:nvPr userDrawn="1"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220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: Image with text in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9FDA8F0-4CAA-4543-BF34-C6BCA0C1E2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hidden">
          <a:xfrm>
            <a:off x="0" y="0"/>
            <a:ext cx="12192000" cy="6857999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0" y="2456818"/>
            <a:ext cx="12192000" cy="1944362"/>
          </a:xfrm>
          <a:solidFill>
            <a:schemeClr val="tx1">
              <a:alpha val="67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3200" b="1" cap="all" spc="300" baseline="0" dirty="0">
                <a:solidFill>
                  <a:schemeClr val="bg1"/>
                </a:solidFill>
                <a:ea typeface="Futura PT Heavy" charset="0"/>
                <a:cs typeface="Futura PT Heavy" charset="0"/>
              </a:defRPr>
            </a:lvl1pPr>
          </a:lstStyle>
          <a:p>
            <a:pPr marL="0" lvl="0" algn="ctr">
              <a:lnSpc>
                <a:spcPct val="110000"/>
              </a:lnSpc>
            </a:pPr>
            <a:r>
              <a:rPr lang="en-US" dirty="0"/>
              <a:t>Click to add divider title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970"/>
          <a:stretch/>
        </p:blipFill>
        <p:spPr>
          <a:xfrm>
            <a:off x="8570270" y="936702"/>
            <a:ext cx="3621730" cy="5921298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DCEDCF-11B8-4B12-8BF4-6B006D07A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970"/>
          <a:stretch/>
        </p:blipFill>
        <p:spPr>
          <a:xfrm>
            <a:off x="8570270" y="936702"/>
            <a:ext cx="3621730" cy="5921298"/>
          </a:xfrm>
          <a:prstGeom prst="rect">
            <a:avLst/>
          </a:prstGeom>
          <a:noFill/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05219C7-6848-42FA-94CF-1A1377D0078F}"/>
              </a:ext>
            </a:extLst>
          </p:cNvPr>
          <p:cNvSpPr txBox="1">
            <a:spLocks/>
          </p:cNvSpPr>
          <p:nvPr userDrawn="1"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63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: Imag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-1" y="6846848"/>
            <a:ext cx="12192001" cy="45719"/>
          </a:xfrm>
          <a:prstGeom prst="rect">
            <a:avLst/>
          </a:prstGeom>
          <a:gradFill flip="none" rotWithShape="1">
            <a:gsLst>
              <a:gs pos="0">
                <a:srgbClr val="F85F1E">
                  <a:lumMod val="98000"/>
                  <a:lumOff val="2000"/>
                </a:srgbClr>
              </a:gs>
              <a:gs pos="100000">
                <a:srgbClr val="FF8139">
                  <a:alpha val="91000"/>
                </a:srgbClr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04348" y="2900861"/>
            <a:ext cx="5815361" cy="785050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defRPr sz="3200" b="1" i="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 dirty="0"/>
              <a:t>CLICK TO add </a:t>
            </a:r>
            <a:br>
              <a:rPr lang="en-US" dirty="0"/>
            </a:br>
            <a:r>
              <a:rPr lang="en-US" dirty="0"/>
              <a:t>divider title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0"/>
          </p:nvPr>
        </p:nvSpPr>
        <p:spPr bwMode="hidden">
          <a:xfrm>
            <a:off x="6267450" y="3175"/>
            <a:ext cx="5924550" cy="6843672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60DAFD-317E-4A9F-B831-F7CBE62997F2}"/>
              </a:ext>
            </a:extLst>
          </p:cNvPr>
          <p:cNvSpPr/>
          <p:nvPr userDrawn="1"/>
        </p:nvSpPr>
        <p:spPr>
          <a:xfrm flipV="1">
            <a:off x="-1" y="6846848"/>
            <a:ext cx="12192001" cy="45719"/>
          </a:xfrm>
          <a:prstGeom prst="rect">
            <a:avLst/>
          </a:prstGeom>
          <a:gradFill flip="none" rotWithShape="1">
            <a:gsLst>
              <a:gs pos="0">
                <a:srgbClr val="F85F1E">
                  <a:lumMod val="98000"/>
                  <a:lumOff val="2000"/>
                </a:srgbClr>
              </a:gs>
              <a:gs pos="100000">
                <a:srgbClr val="FF8139">
                  <a:alpha val="91000"/>
                </a:srgbClr>
              </a:gs>
            </a:gsLst>
            <a:lin ang="13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EA70112-45FB-4A16-9342-5EEB7EBABC9B}"/>
              </a:ext>
            </a:extLst>
          </p:cNvPr>
          <p:cNvSpPr txBox="1">
            <a:spLocks/>
          </p:cNvSpPr>
          <p:nvPr userDrawn="1"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764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791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649" r:id="rId21"/>
    <p:sldLayoutId id="2147483688" r:id="rId22"/>
    <p:sldLayoutId id="2147483664" r:id="rId23"/>
    <p:sldLayoutId id="2147483666" r:id="rId24"/>
    <p:sldLayoutId id="2147483667" r:id="rId25"/>
    <p:sldLayoutId id="2147483668" r:id="rId26"/>
    <p:sldLayoutId id="2147483700" r:id="rId27"/>
    <p:sldLayoutId id="2147483706" r:id="rId28"/>
    <p:sldLayoutId id="2147483823" r:id="rId2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467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  <p:sldLayoutId id="2147483782" r:id="rId18"/>
    <p:sldLayoutId id="2147483783" r:id="rId19"/>
    <p:sldLayoutId id="2147483784" r:id="rId20"/>
    <p:sldLayoutId id="2147483785" r:id="rId21"/>
    <p:sldLayoutId id="2147483786" r:id="rId22"/>
    <p:sldLayoutId id="2147483787" r:id="rId23"/>
    <p:sldLayoutId id="2147483788" r:id="rId24"/>
    <p:sldLayoutId id="2147483789" r:id="rId25"/>
    <p:sldLayoutId id="2147483790" r:id="rId26"/>
    <p:sldLayoutId id="2147483791" r:id="rId2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7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chart" Target="../charts/char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chart" Target="../charts/chart12.xm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5.png"/><Relationship Id="rId5" Type="http://schemas.openxmlformats.org/officeDocument/2006/relationships/image" Target="../media/image34.tiff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chart" Target="../charts/chart4.xm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344AB2-E498-8D4D-BA8C-260E7E3EA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F6E1FB-CBBA-6540-BE3D-8D3053F68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60" y="5351599"/>
            <a:ext cx="3452504" cy="11508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E75551-C19A-A14F-938E-E752439B7168}"/>
              </a:ext>
            </a:extLst>
          </p:cNvPr>
          <p:cNvSpPr txBox="1"/>
          <p:nvPr/>
        </p:nvSpPr>
        <p:spPr>
          <a:xfrm>
            <a:off x="1993760" y="297698"/>
            <a:ext cx="58202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effectLst>
                  <a:glow rad="38100">
                    <a:schemeClr val="tx1">
                      <a:lumMod val="85000"/>
                      <a:lumOff val="15000"/>
                      <a:alpha val="7875"/>
                    </a:schemeClr>
                  </a:glow>
                </a:effectLst>
              </a:rPr>
              <a:t>BECOMING AN MVP:</a:t>
            </a:r>
          </a:p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  <a:effectLst>
                  <a:glow rad="38100">
                    <a:schemeClr val="tx1">
                      <a:lumMod val="85000"/>
                      <a:lumOff val="15000"/>
                      <a:alpha val="7875"/>
                    </a:schemeClr>
                  </a:glow>
                </a:effectLst>
              </a:rPr>
              <a:t>What makes a provider more valuable than others?</a:t>
            </a:r>
          </a:p>
        </p:txBody>
      </p:sp>
      <p:pic>
        <p:nvPicPr>
          <p:cNvPr id="1028" name="Picture 4" descr="Home - CTAM">
            <a:extLst>
              <a:ext uri="{FF2B5EF4-FFF2-40B4-BE49-F238E27FC236}">
                <a16:creationId xmlns:a16="http://schemas.microsoft.com/office/drawing/2014/main" id="{98C99C08-478F-2C4F-95DC-A66E71077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07" y="297698"/>
            <a:ext cx="1625238" cy="165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361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7E225735-C9DE-C84B-8A58-8B69D5CEA8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6299067"/>
              </p:ext>
            </p:extLst>
          </p:nvPr>
        </p:nvGraphicFramePr>
        <p:xfrm>
          <a:off x="696036" y="2519429"/>
          <a:ext cx="10604309" cy="3706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5C828E-E5EF-412E-824D-1E7771EC27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8779" y="6390738"/>
            <a:ext cx="11630723" cy="346075"/>
          </a:xfrm>
        </p:spPr>
        <p:txBody>
          <a:bodyPr/>
          <a:lstStyle/>
          <a:p>
            <a:r>
              <a:rPr lang="pt-BR" dirty="0"/>
              <a:t>BASE: SUBSCRIBES TO ANY SVOD SERVICE - 2021(n=1,338), AGE 18-34 (n=409), AGE 35-74 (n=858)</a:t>
            </a:r>
          </a:p>
          <a:p>
            <a:r>
              <a:rPr lang="en-US" dirty="0"/>
              <a:t>Q7e. Does the fact that these online services offer original shows make you…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4E4238B-8218-40EB-A9AC-732DF71317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150" y="1858596"/>
            <a:ext cx="11213466" cy="346075"/>
          </a:xfrm>
        </p:spPr>
        <p:txBody>
          <a:bodyPr/>
          <a:lstStyle/>
          <a:p>
            <a:r>
              <a:rPr lang="en-US" dirty="0"/>
              <a:t>How much more likely does offering original content make you to subscribe?</a:t>
            </a:r>
          </a:p>
          <a:p>
            <a:r>
              <a:rPr lang="en-US" sz="1400" i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Among SVOD subscribers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BB2F7F-57A5-AD41-81EB-3470C1C7C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79" y="475114"/>
            <a:ext cx="11213466" cy="785050"/>
          </a:xfrm>
        </p:spPr>
        <p:txBody>
          <a:bodyPr/>
          <a:lstStyle/>
          <a:p>
            <a:r>
              <a:rPr lang="en-US" dirty="0"/>
              <a:t>Originals attract viewers – especially younger ones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883FB9-0000-EB49-8CAD-CA9962BFE893}"/>
              </a:ext>
            </a:extLst>
          </p:cNvPr>
          <p:cNvSpPr txBox="1"/>
          <p:nvPr/>
        </p:nvSpPr>
        <p:spPr>
          <a:xfrm flipH="1">
            <a:off x="6859555" y="6416415"/>
            <a:ext cx="38861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↑ - significantly higher than those not in group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1B7640-1A26-C546-ABA7-AE9BB75153FC}"/>
              </a:ext>
            </a:extLst>
          </p:cNvPr>
          <p:cNvSpPr txBox="1"/>
          <p:nvPr/>
        </p:nvSpPr>
        <p:spPr>
          <a:xfrm>
            <a:off x="2743200" y="2803103"/>
            <a:ext cx="1192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71%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E38234-43B1-A742-8317-2EDCD61A3376}"/>
              </a:ext>
            </a:extLst>
          </p:cNvPr>
          <p:cNvSpPr txBox="1"/>
          <p:nvPr/>
        </p:nvSpPr>
        <p:spPr>
          <a:xfrm>
            <a:off x="5401842" y="2476035"/>
            <a:ext cx="1192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86%</a:t>
            </a:r>
          </a:p>
        </p:txBody>
      </p:sp>
    </p:spTree>
    <p:extLst>
      <p:ext uri="{BB962C8B-B14F-4D97-AF65-F5344CB8AC3E}">
        <p14:creationId xmlns:p14="http://schemas.microsoft.com/office/powerpoint/2010/main" val="229725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578F3A23-44B5-4E93-9101-DDFF3A8ABCA5}"/>
              </a:ext>
            </a:extLst>
          </p:cNvPr>
          <p:cNvGraphicFramePr/>
          <p:nvPr/>
        </p:nvGraphicFramePr>
        <p:xfrm>
          <a:off x="2348340" y="1914050"/>
          <a:ext cx="9264342" cy="3927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203944-35B6-4A0F-8F6D-E9590B54B7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Do you subscribe to any of these services?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A974C4-6692-CD4A-98D9-7CE409404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79" y="480062"/>
            <a:ext cx="10904333" cy="785050"/>
          </a:xfrm>
        </p:spPr>
        <p:txBody>
          <a:bodyPr/>
          <a:lstStyle/>
          <a:p>
            <a:r>
              <a:rPr lang="en-US" dirty="0"/>
              <a:t>For many providers, user gain leveled off when vaccines were rolled out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6F1F237-488C-43B7-A71D-AECDCD78D431}"/>
              </a:ext>
            </a:extLst>
          </p:cNvPr>
          <p:cNvSpPr txBox="1">
            <a:spLocks/>
          </p:cNvSpPr>
          <p:nvPr/>
        </p:nvSpPr>
        <p:spPr>
          <a:xfrm>
            <a:off x="278779" y="6390738"/>
            <a:ext cx="10291685" cy="34607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Tx/>
              <a:buFont typeface="Arial" pitchFamily="34" charset="0"/>
              <a:buNone/>
              <a:defRPr lang="en-US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* Data from Evolution of Video Branding (Q2a, Q3a), a Hub Report	</a:t>
            </a:r>
          </a:p>
          <a:p>
            <a:r>
              <a:rPr lang="pt-BR" dirty="0"/>
              <a:t>BASE: TOTAL RESPONDENTS IN EACH GROUP – FEB 2020 (n=2,015), JUL 2020 (n=3,026), NOV 2020 (n=3,000), FEB 2021 (n=3,008), JUN 2021 (n=3,000) 	</a:t>
            </a:r>
            <a:endParaRPr lang="en-US" dirty="0"/>
          </a:p>
          <a:p>
            <a:r>
              <a:rPr lang="en-US" dirty="0"/>
              <a:t>Q4a. Do you currently have any of the following television services in your home?</a:t>
            </a:r>
          </a:p>
          <a:p>
            <a:r>
              <a:rPr lang="en-US" dirty="0"/>
              <a:t>Q5a. Do you have any of these online streaming subscriptions, where you pay a monthly or annual fee for access to shows and movies online?</a:t>
            </a:r>
          </a:p>
        </p:txBody>
      </p:sp>
      <p:graphicFrame>
        <p:nvGraphicFramePr>
          <p:cNvPr id="35" name="Table 18">
            <a:extLst>
              <a:ext uri="{FF2B5EF4-FFF2-40B4-BE49-F238E27FC236}">
                <a16:creationId xmlns:a16="http://schemas.microsoft.com/office/drawing/2014/main" id="{B2467449-48B0-4B01-BA5E-3C2C9CCE771A}"/>
              </a:ext>
            </a:extLst>
          </p:cNvPr>
          <p:cNvGraphicFramePr>
            <a:graphicFrameLocks noGrp="1"/>
          </p:cNvGraphicFramePr>
          <p:nvPr/>
        </p:nvGraphicFramePr>
        <p:xfrm>
          <a:off x="978574" y="1809361"/>
          <a:ext cx="1440464" cy="41601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464">
                  <a:extLst>
                    <a:ext uri="{9D8B030D-6E8A-4147-A177-3AD203B41FA5}">
                      <a16:colId xmlns:a16="http://schemas.microsoft.com/office/drawing/2014/main" val="1342567334"/>
                    </a:ext>
                  </a:extLst>
                </a:gridCol>
              </a:tblGrid>
              <a:tr h="693354"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8199621"/>
                  </a:ext>
                </a:extLst>
              </a:tr>
              <a:tr h="693354"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1470231"/>
                  </a:ext>
                </a:extLst>
              </a:tr>
              <a:tr h="693354"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4839934"/>
                  </a:ext>
                </a:extLst>
              </a:tr>
              <a:tr h="693354"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9552149"/>
                  </a:ext>
                </a:extLst>
              </a:tr>
              <a:tr h="693354"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3364419"/>
                  </a:ext>
                </a:extLst>
              </a:tr>
              <a:tr h="693354"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0207781"/>
                  </a:ext>
                </a:extLst>
              </a:tr>
            </a:tbl>
          </a:graphicData>
        </a:graphic>
      </p:graphicFrame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6C27B80-9E52-4AD6-951A-35AC6E871729}"/>
              </a:ext>
            </a:extLst>
          </p:cNvPr>
          <p:cNvCxnSpPr>
            <a:cxnSpLocks/>
          </p:cNvCxnSpPr>
          <p:nvPr/>
        </p:nvCxnSpPr>
        <p:spPr>
          <a:xfrm>
            <a:off x="1163892" y="2931442"/>
            <a:ext cx="1030984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04C646E-A329-49A8-B2FB-899C34A604F0}"/>
              </a:ext>
            </a:extLst>
          </p:cNvPr>
          <p:cNvCxnSpPr>
            <a:cxnSpLocks/>
          </p:cNvCxnSpPr>
          <p:nvPr/>
        </p:nvCxnSpPr>
        <p:spPr>
          <a:xfrm>
            <a:off x="1163892" y="4039527"/>
            <a:ext cx="103098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9823B87-837A-4A95-A949-BCE1B896F927}"/>
              </a:ext>
            </a:extLst>
          </p:cNvPr>
          <p:cNvCxnSpPr>
            <a:cxnSpLocks/>
          </p:cNvCxnSpPr>
          <p:nvPr/>
        </p:nvCxnSpPr>
        <p:spPr>
          <a:xfrm>
            <a:off x="1163892" y="2424845"/>
            <a:ext cx="1030984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 descr="Image result for netflix logo">
            <a:extLst>
              <a:ext uri="{FF2B5EF4-FFF2-40B4-BE49-F238E27FC236}">
                <a16:creationId xmlns:a16="http://schemas.microsoft.com/office/drawing/2014/main" id="{0FEF57A2-D0F3-458B-8BD3-DDB1843654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67" t="29167" r="4999" b="21773"/>
          <a:stretch/>
        </p:blipFill>
        <p:spPr bwMode="auto">
          <a:xfrm>
            <a:off x="1280325" y="2522578"/>
            <a:ext cx="839758" cy="258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32AAA55-C1FA-413E-9878-E0C0344619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9305" y="3030317"/>
            <a:ext cx="781799" cy="2534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8352" y="4130172"/>
            <a:ext cx="850987" cy="28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10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578F3A23-44B5-4E93-9101-DDFF3A8ABCA5}"/>
              </a:ext>
            </a:extLst>
          </p:cNvPr>
          <p:cNvGraphicFramePr/>
          <p:nvPr/>
        </p:nvGraphicFramePr>
        <p:xfrm>
          <a:off x="2348340" y="1914050"/>
          <a:ext cx="9264342" cy="3927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203944-35B6-4A0F-8F6D-E9590B54B7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Do you subscribe to any of these services?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A974C4-6692-CD4A-98D9-7CE409404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79" y="480062"/>
            <a:ext cx="10904333" cy="785050"/>
          </a:xfrm>
        </p:spPr>
        <p:txBody>
          <a:bodyPr/>
          <a:lstStyle/>
          <a:p>
            <a:r>
              <a:rPr lang="en-US" dirty="0"/>
              <a:t>But big bets on content paid off (At least in terms of subscriber gains)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6F1F237-488C-43B7-A71D-AECDCD78D431}"/>
              </a:ext>
            </a:extLst>
          </p:cNvPr>
          <p:cNvSpPr txBox="1">
            <a:spLocks/>
          </p:cNvSpPr>
          <p:nvPr/>
        </p:nvSpPr>
        <p:spPr>
          <a:xfrm>
            <a:off x="278779" y="6390738"/>
            <a:ext cx="10291685" cy="34607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Tx/>
              <a:buFont typeface="Arial" pitchFamily="34" charset="0"/>
              <a:buNone/>
              <a:defRPr lang="en-US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* Data from Evolution of Video Branding (Q2a, Q3a), a Hub Report	</a:t>
            </a:r>
          </a:p>
          <a:p>
            <a:r>
              <a:rPr lang="pt-BR" dirty="0"/>
              <a:t>BASE: TOTAL RESPONDENTS IN EACH GROUP – FEB 2020 (n=2,015), JUL 2020 (n=3,026), NOV 2020 (n=3,000), FEB 2021 (n=3,008), JUN 2021 (n=3,000) 	</a:t>
            </a:r>
            <a:endParaRPr lang="en-US" dirty="0"/>
          </a:p>
          <a:p>
            <a:r>
              <a:rPr lang="en-US" dirty="0"/>
              <a:t>Q4a. Do you currently have any of the following television services in your home?</a:t>
            </a:r>
          </a:p>
          <a:p>
            <a:r>
              <a:rPr lang="en-US" dirty="0"/>
              <a:t>Q5a. Do you have any of these online streaming subscriptions, where you pay a monthly or annual fee for access to shows and movies online?</a:t>
            </a:r>
          </a:p>
        </p:txBody>
      </p:sp>
      <p:graphicFrame>
        <p:nvGraphicFramePr>
          <p:cNvPr id="35" name="Table 18">
            <a:extLst>
              <a:ext uri="{FF2B5EF4-FFF2-40B4-BE49-F238E27FC236}">
                <a16:creationId xmlns:a16="http://schemas.microsoft.com/office/drawing/2014/main" id="{B2467449-48B0-4B01-BA5E-3C2C9CCE771A}"/>
              </a:ext>
            </a:extLst>
          </p:cNvPr>
          <p:cNvGraphicFramePr>
            <a:graphicFrameLocks noGrp="1"/>
          </p:cNvGraphicFramePr>
          <p:nvPr/>
        </p:nvGraphicFramePr>
        <p:xfrm>
          <a:off x="978574" y="1809361"/>
          <a:ext cx="1440464" cy="41601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464">
                  <a:extLst>
                    <a:ext uri="{9D8B030D-6E8A-4147-A177-3AD203B41FA5}">
                      <a16:colId xmlns:a16="http://schemas.microsoft.com/office/drawing/2014/main" val="1342567334"/>
                    </a:ext>
                  </a:extLst>
                </a:gridCol>
              </a:tblGrid>
              <a:tr h="693354"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8199621"/>
                  </a:ext>
                </a:extLst>
              </a:tr>
              <a:tr h="693354"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1470231"/>
                  </a:ext>
                </a:extLst>
              </a:tr>
              <a:tr h="693354"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4839934"/>
                  </a:ext>
                </a:extLst>
              </a:tr>
              <a:tr h="693354"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9552149"/>
                  </a:ext>
                </a:extLst>
              </a:tr>
              <a:tr h="693354"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3364419"/>
                  </a:ext>
                </a:extLst>
              </a:tr>
              <a:tr h="693354"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0207781"/>
                  </a:ext>
                </a:extLst>
              </a:tr>
            </a:tbl>
          </a:graphicData>
        </a:graphic>
      </p:graphicFrame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6C27B80-9E52-4AD6-951A-35AC6E871729}"/>
              </a:ext>
            </a:extLst>
          </p:cNvPr>
          <p:cNvCxnSpPr>
            <a:cxnSpLocks/>
          </p:cNvCxnSpPr>
          <p:nvPr/>
        </p:nvCxnSpPr>
        <p:spPr>
          <a:xfrm>
            <a:off x="1163892" y="2931442"/>
            <a:ext cx="1030984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04C646E-A329-49A8-B2FB-899C34A604F0}"/>
              </a:ext>
            </a:extLst>
          </p:cNvPr>
          <p:cNvCxnSpPr>
            <a:cxnSpLocks/>
          </p:cNvCxnSpPr>
          <p:nvPr/>
        </p:nvCxnSpPr>
        <p:spPr>
          <a:xfrm>
            <a:off x="1163892" y="4039527"/>
            <a:ext cx="1030984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9823B87-837A-4A95-A949-BCE1B896F927}"/>
              </a:ext>
            </a:extLst>
          </p:cNvPr>
          <p:cNvCxnSpPr>
            <a:cxnSpLocks/>
          </p:cNvCxnSpPr>
          <p:nvPr/>
        </p:nvCxnSpPr>
        <p:spPr>
          <a:xfrm>
            <a:off x="1163892" y="2424845"/>
            <a:ext cx="1030984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 descr="Image result for netflix logo">
            <a:extLst>
              <a:ext uri="{FF2B5EF4-FFF2-40B4-BE49-F238E27FC236}">
                <a16:creationId xmlns:a16="http://schemas.microsoft.com/office/drawing/2014/main" id="{0FEF57A2-D0F3-458B-8BD3-DDB1843654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67" t="29167" r="4999" b="21773"/>
          <a:stretch/>
        </p:blipFill>
        <p:spPr bwMode="auto">
          <a:xfrm>
            <a:off x="1280325" y="2522578"/>
            <a:ext cx="839758" cy="25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32AAA55-C1FA-413E-9878-E0C0344619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9305" y="3030317"/>
            <a:ext cx="781799" cy="2534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8352" y="4130172"/>
            <a:ext cx="850987" cy="28366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433D52-FBF4-A342-B1E3-20D48A5EA42B}"/>
              </a:ext>
            </a:extLst>
          </p:cNvPr>
          <p:cNvCxnSpPr>
            <a:cxnSpLocks/>
          </p:cNvCxnSpPr>
          <p:nvPr/>
        </p:nvCxnSpPr>
        <p:spPr>
          <a:xfrm>
            <a:off x="1163892" y="4635597"/>
            <a:ext cx="1030984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8F797946-B50B-F140-818D-329160C6B70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434" y="4773466"/>
            <a:ext cx="990923" cy="1897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7CA4966-157D-7546-AD04-CCB1AE588681}"/>
              </a:ext>
            </a:extLst>
          </p:cNvPr>
          <p:cNvSpPr txBox="1"/>
          <p:nvPr/>
        </p:nvSpPr>
        <p:spPr>
          <a:xfrm>
            <a:off x="9287378" y="4618993"/>
            <a:ext cx="2478768" cy="677108"/>
          </a:xfrm>
          <a:prstGeom prst="rect">
            <a:avLst/>
          </a:prstGeom>
          <a:solidFill>
            <a:schemeClr val="accent3"/>
          </a:solidFill>
          <a:ln w="254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Dec 2020: </a:t>
            </a:r>
          </a:p>
          <a:p>
            <a:r>
              <a:rPr lang="en-US" sz="1200" dirty="0">
                <a:solidFill>
                  <a:schemeClr val="bg1"/>
                </a:solidFill>
              </a:rPr>
              <a:t>HBO Max announces 2021 same day as theater releases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78E4826-9FB5-6A45-A31F-95D9A4F05831}"/>
              </a:ext>
            </a:extLst>
          </p:cNvPr>
          <p:cNvCxnSpPr>
            <a:cxnSpLocks/>
          </p:cNvCxnSpPr>
          <p:nvPr/>
        </p:nvCxnSpPr>
        <p:spPr>
          <a:xfrm flipH="1">
            <a:off x="7817005" y="4919250"/>
            <a:ext cx="1470373" cy="544848"/>
          </a:xfrm>
          <a:prstGeom prst="line">
            <a:avLst/>
          </a:prstGeom>
          <a:ln w="31750" cap="rnd">
            <a:solidFill>
              <a:schemeClr val="accent3"/>
            </a:solidFill>
            <a:round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106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C95E1D-8187-9640-8F46-934720AF34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909910" y="6627034"/>
            <a:ext cx="624467" cy="11887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A06355-695B-A541-92EF-FCC51061BB6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D278AF4A-445D-AD4C-B781-5BE9AFC49917}"/>
              </a:ext>
            </a:extLst>
          </p:cNvPr>
          <p:cNvSpPr txBox="1">
            <a:spLocks/>
          </p:cNvSpPr>
          <p:nvPr/>
        </p:nvSpPr>
        <p:spPr>
          <a:xfrm>
            <a:off x="609599" y="1007664"/>
            <a:ext cx="5033157" cy="4783536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3200" dirty="0">
                <a:solidFill>
                  <a:schemeClr val="bg1"/>
                </a:solidFill>
              </a:rPr>
              <a:t>Half (48%) of new HBO Max subs who knew about same-day-as-theater movies </a:t>
            </a:r>
            <a:r>
              <a:rPr lang="en-US" sz="3200" b="1" dirty="0">
                <a:solidFill>
                  <a:schemeClr val="bg1"/>
                </a:solidFill>
              </a:rPr>
              <a:t>said it was the main reason they signed 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474545-BE1C-FA42-80AC-6706846C3ACB}"/>
              </a:ext>
            </a:extLst>
          </p:cNvPr>
          <p:cNvSpPr txBox="1"/>
          <p:nvPr/>
        </p:nvSpPr>
        <p:spPr>
          <a:xfrm>
            <a:off x="10668000" y="6317138"/>
            <a:ext cx="124191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8" name="Picture 4" descr="Image result for in theaters hbo max exact same da">
            <a:extLst>
              <a:ext uri="{FF2B5EF4-FFF2-40B4-BE49-F238E27FC236}">
                <a16:creationId xmlns:a16="http://schemas.microsoft.com/office/drawing/2014/main" id="{90432697-B4D7-C648-BC1C-AA7A94A8F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9246" y="1907062"/>
            <a:ext cx="4974567" cy="298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924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or, person, wooden&#10;&#10;Description automatically generated">
            <a:extLst>
              <a:ext uri="{FF2B5EF4-FFF2-40B4-BE49-F238E27FC236}">
                <a16:creationId xmlns:a16="http://schemas.microsoft.com/office/drawing/2014/main" id="{3BA258E4-AEF0-0F44-98A3-A8D005DB0E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880565-5615-6648-858E-1A0D7CAEF214}"/>
              </a:ext>
            </a:extLst>
          </p:cNvPr>
          <p:cNvSpPr txBox="1"/>
          <p:nvPr/>
        </p:nvSpPr>
        <p:spPr>
          <a:xfrm>
            <a:off x="3909391" y="721108"/>
            <a:ext cx="7845287" cy="1911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What matters?</a:t>
            </a:r>
          </a:p>
          <a:p>
            <a:pPr marR="0" lvl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 sz="6600" b="1" dirty="0">
                <a:solidFill>
                  <a:schemeClr val="tx2"/>
                </a:solidFill>
                <a:effectLst>
                  <a:glow rad="76100">
                    <a:schemeClr val="tx1">
                      <a:lumMod val="65000"/>
                      <a:lumOff val="35000"/>
                      <a:alpha val="15000"/>
                    </a:schemeClr>
                  </a:glow>
                </a:effectLst>
                <a:latin typeface="Century Gothic"/>
              </a:rPr>
              <a:t>AGGREGATION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glow rad="76100">
                  <a:schemeClr val="tx1">
                    <a:lumMod val="65000"/>
                    <a:lumOff val="35000"/>
                    <a:alpha val="15000"/>
                  </a:schemeClr>
                </a:glo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001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6256F581-4222-4870-AC66-8BB5C08C595B}"/>
              </a:ext>
            </a:extLst>
          </p:cNvPr>
          <p:cNvGraphicFramePr/>
          <p:nvPr/>
        </p:nvGraphicFramePr>
        <p:xfrm>
          <a:off x="-205491" y="2722601"/>
          <a:ext cx="7961000" cy="3596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2325CFF-2DA3-42EE-8548-A56F0359380F}"/>
              </a:ext>
            </a:extLst>
          </p:cNvPr>
          <p:cNvSpPr txBox="1">
            <a:spLocks/>
          </p:cNvSpPr>
          <p:nvPr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15</a:t>
            </a:fld>
            <a:endParaRPr lang="en-US" dirty="0"/>
          </a:p>
        </p:txBody>
      </p:sp>
      <p:sp>
        <p:nvSpPr>
          <p:cNvPr id="12" name="Text Placeholder 26">
            <a:extLst>
              <a:ext uri="{FF2B5EF4-FFF2-40B4-BE49-F238E27FC236}">
                <a16:creationId xmlns:a16="http://schemas.microsoft.com/office/drawing/2014/main" id="{8C0F84FD-40AF-49F5-BCBE-440109D68A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3981" y="1596661"/>
            <a:ext cx="6782056" cy="94163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 does integration of SVODs make you feel about the value of a cable TV subscription?</a:t>
            </a:r>
          </a:p>
          <a:p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Among those who access streaming service through set-top box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736D841A-C244-4358-B086-A23D7FF62077}"/>
              </a:ext>
            </a:extLst>
          </p:cNvPr>
          <p:cNvSpPr txBox="1">
            <a:spLocks/>
          </p:cNvSpPr>
          <p:nvPr/>
        </p:nvSpPr>
        <p:spPr>
          <a:xfrm>
            <a:off x="278779" y="6456998"/>
            <a:ext cx="11630723" cy="34607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Tx/>
              <a:buFont typeface="Arial" pitchFamily="34" charset="0"/>
              <a:buNone/>
              <a:defRPr lang="en-US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BASE: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HAVE MVPD SERVICE AND NETFLIX, HULU, AMAZON, HBO MAX, OR DISNEY+ (n=404)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7h3. How does this feature make you feel about the value of your [PROVIDER FROM Q2A] subscription? Would it make a cable subscription…?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7F6BFE-4A79-5B4E-8E67-DD22435B9F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0355" y="3111898"/>
            <a:ext cx="5009147" cy="281764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0460108-DFA0-AE4B-80CE-7209B411B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 subs say that svod integration makes cable more appealing</a:t>
            </a:r>
          </a:p>
        </p:txBody>
      </p:sp>
    </p:spTree>
    <p:extLst>
      <p:ext uri="{BB962C8B-B14F-4D97-AF65-F5344CB8AC3E}">
        <p14:creationId xmlns:p14="http://schemas.microsoft.com/office/powerpoint/2010/main" val="3630092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2325CFF-2DA3-42EE-8548-A56F0359380F}"/>
              </a:ext>
            </a:extLst>
          </p:cNvPr>
          <p:cNvSpPr txBox="1">
            <a:spLocks/>
          </p:cNvSpPr>
          <p:nvPr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16</a:t>
            </a:fld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736D841A-C244-4358-B086-A23D7FF62077}"/>
              </a:ext>
            </a:extLst>
          </p:cNvPr>
          <p:cNvSpPr txBox="1">
            <a:spLocks/>
          </p:cNvSpPr>
          <p:nvPr/>
        </p:nvSpPr>
        <p:spPr>
          <a:xfrm>
            <a:off x="278779" y="6456998"/>
            <a:ext cx="11630723" cy="34607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Tx/>
              <a:buFont typeface="Arial" pitchFamily="34" charset="0"/>
              <a:buNone/>
              <a:defRPr lang="en-US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BASE: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HAVE MVPD SERVICE AND NETFLIX, HULU, AMAZON, HBO MAX, OR DISNEY+ (n=404)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7h3. How does this feature make you feel about the value of your [PROVIDER FROM Q2A] subscription? Would it make a cable subscription…?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7F6BFE-4A79-5B4E-8E67-DD22435B9F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0355" y="3111898"/>
            <a:ext cx="5009147" cy="281764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0460108-DFA0-AE4B-80CE-7209B411B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 subs say that svod integration makes cable more appealing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7970F0B7-552B-4C4C-9DF8-283B3C7DE2AD}"/>
              </a:ext>
            </a:extLst>
          </p:cNvPr>
          <p:cNvGraphicFramePr/>
          <p:nvPr/>
        </p:nvGraphicFramePr>
        <p:xfrm>
          <a:off x="278778" y="2247712"/>
          <a:ext cx="6413570" cy="4223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69C08CAA-9382-D34D-8DB1-83E99FBE437C}"/>
              </a:ext>
            </a:extLst>
          </p:cNvPr>
          <p:cNvGraphicFramePr>
            <a:graphicFrameLocks noGrp="1"/>
          </p:cNvGraphicFramePr>
          <p:nvPr/>
        </p:nvGraphicFramePr>
        <p:xfrm>
          <a:off x="278776" y="2629029"/>
          <a:ext cx="2345153" cy="335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5153">
                  <a:extLst>
                    <a:ext uri="{9D8B030D-6E8A-4147-A177-3AD203B41FA5}">
                      <a16:colId xmlns:a16="http://schemas.microsoft.com/office/drawing/2014/main" val="3102698540"/>
                    </a:ext>
                  </a:extLst>
                </a:gridCol>
              </a:tblGrid>
              <a:tr h="1675580"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Watch SVODs through STB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9605075"/>
                  </a:ext>
                </a:extLst>
              </a:tr>
              <a:tr h="1675580">
                <a:tc>
                  <a:txBody>
                    <a:bodyPr/>
                    <a:lstStyle/>
                    <a:p>
                      <a:pPr algn="r"/>
                      <a:r>
                        <a:rPr lang="en-US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Don’t watch SVODs through STB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60297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C91CEAA-84D0-1146-B1AD-9572933A26CD}"/>
              </a:ext>
            </a:extLst>
          </p:cNvPr>
          <p:cNvSpPr txBox="1"/>
          <p:nvPr/>
        </p:nvSpPr>
        <p:spPr>
          <a:xfrm>
            <a:off x="5499652" y="2981739"/>
            <a:ext cx="1192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/>
                </a:solidFill>
              </a:rPr>
              <a:t>66%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2AE16D-343A-684A-A85C-C3EADFB847E5}"/>
              </a:ext>
            </a:extLst>
          </p:cNvPr>
          <p:cNvSpPr txBox="1"/>
          <p:nvPr/>
        </p:nvSpPr>
        <p:spPr>
          <a:xfrm>
            <a:off x="4737652" y="4993690"/>
            <a:ext cx="1192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/>
                </a:solidFill>
              </a:rPr>
              <a:t>45%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E29AA6B7-F7DC-1845-9057-FC74580242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2358" y="1616119"/>
            <a:ext cx="4717294" cy="68687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 much value do you get from your cable subscription?</a:t>
            </a:r>
          </a:p>
        </p:txBody>
      </p:sp>
    </p:spTree>
    <p:extLst>
      <p:ext uri="{BB962C8B-B14F-4D97-AF65-F5344CB8AC3E}">
        <p14:creationId xmlns:p14="http://schemas.microsoft.com/office/powerpoint/2010/main" val="2671493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8B9C2FBC-173E-4EC2-AB4D-9799AEABADC4}"/>
              </a:ext>
            </a:extLst>
          </p:cNvPr>
          <p:cNvSpPr txBox="1">
            <a:spLocks/>
          </p:cNvSpPr>
          <p:nvPr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A06355-695B-A541-92EF-FCC51061BB6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813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813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0F1B8A3-AB0A-1045-B5C7-21812EF6B720}"/>
              </a:ext>
            </a:extLst>
          </p:cNvPr>
          <p:cNvGraphicFramePr/>
          <p:nvPr/>
        </p:nvGraphicFramePr>
        <p:xfrm>
          <a:off x="7792720" y="2267780"/>
          <a:ext cx="4272610" cy="3996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E0A99A4-17E7-7F47-AC4E-A8CD19490B92}"/>
              </a:ext>
            </a:extLst>
          </p:cNvPr>
          <p:cNvGraphicFramePr>
            <a:graphicFrameLocks noGrp="1"/>
          </p:cNvGraphicFramePr>
          <p:nvPr/>
        </p:nvGraphicFramePr>
        <p:xfrm>
          <a:off x="5497975" y="2267779"/>
          <a:ext cx="2294744" cy="3996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9493">
                  <a:extLst>
                    <a:ext uri="{9D8B030D-6E8A-4147-A177-3AD203B41FA5}">
                      <a16:colId xmlns:a16="http://schemas.microsoft.com/office/drawing/2014/main" val="3373581921"/>
                    </a:ext>
                  </a:extLst>
                </a:gridCol>
                <a:gridCol w="135251">
                  <a:extLst>
                    <a:ext uri="{9D8B030D-6E8A-4147-A177-3AD203B41FA5}">
                      <a16:colId xmlns:a16="http://schemas.microsoft.com/office/drawing/2014/main" val="3565870859"/>
                    </a:ext>
                  </a:extLst>
                </a:gridCol>
              </a:tblGrid>
              <a:tr h="1211805">
                <a:tc>
                  <a:txBody>
                    <a:bodyPr/>
                    <a:lstStyle/>
                    <a:p>
                      <a:pPr algn="r" fontAlgn="b">
                        <a:lnSpc>
                          <a:spcPct val="110000"/>
                        </a:lnSpc>
                      </a:pPr>
                      <a:r>
                        <a:rPr lang="en-US" sz="28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TV Set:</a:t>
                      </a:r>
                    </a:p>
                    <a:p>
                      <a:pPr algn="r" fontAlgn="b">
                        <a:lnSpc>
                          <a:spcPct val="110000"/>
                        </a:lnSpc>
                      </a:pPr>
                      <a:r>
                        <a:rPr lang="en-US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Through set top box (includes DVR)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10000"/>
                        </a:lnSpc>
                      </a:pPr>
                      <a:endParaRPr lang="en-US" sz="12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9988239"/>
                  </a:ext>
                </a:extLst>
              </a:tr>
              <a:tr h="1392594">
                <a:tc>
                  <a:txBody>
                    <a:bodyPr/>
                    <a:lstStyle/>
                    <a:p>
                      <a:pPr algn="r" fontAlgn="b">
                        <a:lnSpc>
                          <a:spcPct val="110000"/>
                        </a:lnSpc>
                      </a:pPr>
                      <a:r>
                        <a:rPr lang="en-US" sz="2800" b="1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TV Set:</a:t>
                      </a:r>
                    </a:p>
                    <a:p>
                      <a:pPr algn="r" fontAlgn="b">
                        <a:lnSpc>
                          <a:spcPct val="110000"/>
                        </a:lnSpc>
                      </a:pPr>
                      <a:r>
                        <a:rPr lang="en-US" sz="16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Through built in smart TV apps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10000"/>
                        </a:lnSpc>
                      </a:pPr>
                      <a:endParaRPr lang="en-US" sz="1600" b="0" i="0" u="none" strike="noStrik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4529038"/>
                  </a:ext>
                </a:extLst>
              </a:tr>
              <a:tr h="1392594">
                <a:tc>
                  <a:txBody>
                    <a:bodyPr/>
                    <a:lstStyle/>
                    <a:p>
                      <a:pPr algn="r" fontAlgn="b">
                        <a:lnSpc>
                          <a:spcPct val="110000"/>
                        </a:lnSpc>
                      </a:pPr>
                      <a:r>
                        <a:rPr lang="en-US" sz="28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TV Set:</a:t>
                      </a:r>
                    </a:p>
                    <a:p>
                      <a:pPr algn="r" fontAlgn="b">
                        <a:lnSpc>
                          <a:spcPct val="110000"/>
                        </a:lnSpc>
                      </a:pPr>
                      <a:r>
                        <a:rPr lang="en-US" sz="16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Via connected TV device</a:t>
                      </a:r>
                      <a:endParaRPr lang="en-US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10000"/>
                        </a:lnSpc>
                      </a:pPr>
                      <a:endParaRPr lang="en-US" sz="14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7316663"/>
                  </a:ext>
                </a:extLst>
              </a:tr>
            </a:tbl>
          </a:graphicData>
        </a:graphic>
      </p:graphicFrame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21D4636F-8679-EB44-8422-6F7D175DB7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54083" y="1433267"/>
            <a:ext cx="5776225" cy="679543"/>
          </a:xfrm>
        </p:spPr>
        <p:txBody>
          <a:bodyPr/>
          <a:lstStyle/>
          <a:p>
            <a:r>
              <a:rPr lang="en-US" dirty="0"/>
              <a:t>What’s your default *device* for TV viewing?</a:t>
            </a:r>
          </a:p>
          <a:p>
            <a:r>
              <a:rPr lang="en-US" sz="1600" i="1" dirty="0"/>
              <a:t>The first one you turn on when you want to watch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F582BF-0536-734F-8E76-ACE09BED2CF5}"/>
              </a:ext>
            </a:extLst>
          </p:cNvPr>
          <p:cNvSpPr txBox="1"/>
          <p:nvPr/>
        </p:nvSpPr>
        <p:spPr>
          <a:xfrm>
            <a:off x="278779" y="1258482"/>
            <a:ext cx="4661931" cy="537271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40% of smart TV users bought one during pandemic</a:t>
            </a:r>
          </a:p>
          <a:p>
            <a:pPr marL="457200" marR="0" lvl="0" indent="-457200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% using smart TV apps as “home base” for TV more than doubled in one year</a:t>
            </a:r>
          </a:p>
        </p:txBody>
      </p:sp>
      <p:sp>
        <p:nvSpPr>
          <p:cNvPr id="13" name="Title 10">
            <a:extLst>
              <a:ext uri="{FF2B5EF4-FFF2-40B4-BE49-F238E27FC236}">
                <a16:creationId xmlns:a16="http://schemas.microsoft.com/office/drawing/2014/main" id="{EC46C5A6-7E1F-034F-A1BA-B9E35BBB4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79" y="475038"/>
            <a:ext cx="11630723" cy="785050"/>
          </a:xfrm>
        </p:spPr>
        <p:txBody>
          <a:bodyPr/>
          <a:lstStyle/>
          <a:p>
            <a:r>
              <a:rPr lang="en-US" dirty="0"/>
              <a:t>This is a problem custom-built for smart tvs to solve</a:t>
            </a:r>
          </a:p>
        </p:txBody>
      </p:sp>
    </p:spTree>
    <p:extLst>
      <p:ext uri="{BB962C8B-B14F-4D97-AF65-F5344CB8AC3E}">
        <p14:creationId xmlns:p14="http://schemas.microsoft.com/office/powerpoint/2010/main" val="1584563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05CED1-8183-48CF-86B6-25E33DB999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99463" y="1659578"/>
            <a:ext cx="4895603" cy="346075"/>
          </a:xfrm>
        </p:spPr>
        <p:txBody>
          <a:bodyPr/>
          <a:lstStyle/>
          <a:p>
            <a:r>
              <a:rPr lang="en-US" dirty="0"/>
              <a:t>Which do you use?</a:t>
            </a:r>
          </a:p>
          <a:p>
            <a:r>
              <a:rPr lang="en-US" sz="1600" i="1" dirty="0"/>
              <a:t>Top 5 providers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CA9577-F94B-4DF8-B09D-42B6A8776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79" y="475038"/>
            <a:ext cx="11175935" cy="785050"/>
          </a:xfrm>
        </p:spPr>
        <p:txBody>
          <a:bodyPr/>
          <a:lstStyle/>
          <a:p>
            <a:r>
              <a:rPr lang="en-US" dirty="0"/>
              <a:t>The growth in smart tvs is creating more fast users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6948AE3-F09C-4538-8510-5F23FD20C79D}"/>
              </a:ext>
            </a:extLst>
          </p:cNvPr>
          <p:cNvSpPr txBox="1">
            <a:spLocks/>
          </p:cNvSpPr>
          <p:nvPr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A06355-695B-A541-92EF-FCC51061BB6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813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813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65783748-0571-4AEA-82A6-97FDB3A391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5975410"/>
              </p:ext>
            </p:extLst>
          </p:nvPr>
        </p:nvGraphicFramePr>
        <p:xfrm>
          <a:off x="6734481" y="1800788"/>
          <a:ext cx="5544036" cy="4570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E11DAD97-7CF2-4F40-AEE2-1C0EBAA25529}"/>
              </a:ext>
            </a:extLst>
          </p:cNvPr>
          <p:cNvGrpSpPr/>
          <p:nvPr/>
        </p:nvGrpSpPr>
        <p:grpSpPr>
          <a:xfrm>
            <a:off x="5800468" y="1882701"/>
            <a:ext cx="1450824" cy="4307835"/>
            <a:chOff x="5800468" y="1768401"/>
            <a:chExt cx="1450824" cy="4307835"/>
          </a:xfrm>
        </p:grpSpPr>
        <p:pic>
          <p:nvPicPr>
            <p:cNvPr id="9" name="Picture 8" descr="The Roku Channel">
              <a:extLst>
                <a:ext uri="{FF2B5EF4-FFF2-40B4-BE49-F238E27FC236}">
                  <a16:creationId xmlns:a16="http://schemas.microsoft.com/office/drawing/2014/main" id="{B2B10F72-E2BC-49F9-9E26-A0C4DE94D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0468" y="1768401"/>
              <a:ext cx="1236848" cy="9987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 descr="/var/folders/jf/zdzpf6753yd471rpv_gx1gr40000gn/T/com.microsoft.Word/Content.MSO/DDF81258.tmp">
              <a:extLst>
                <a:ext uri="{FF2B5EF4-FFF2-40B4-BE49-F238E27FC236}">
                  <a16:creationId xmlns:a16="http://schemas.microsoft.com/office/drawing/2014/main" id="{3D387ACD-B846-4182-B854-300EA3C2A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9463" y="3854201"/>
              <a:ext cx="724435" cy="3486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9B039DD-99A6-4673-A860-742AF44CE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2729" y="3007156"/>
              <a:ext cx="1183787" cy="3114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18" descr="/var/folders/jf/zdzpf6753yd471rpv_gx1gr40000gn/T/com.microsoft.Word/Content.MSO/1D1EAE74.tmp">
              <a:extLst>
                <a:ext uri="{FF2B5EF4-FFF2-40B4-BE49-F238E27FC236}">
                  <a16:creationId xmlns:a16="http://schemas.microsoft.com/office/drawing/2014/main" id="{C22ACB6A-903D-4920-AC14-DB1D8BAD9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29667" y1="37500" x2="29667" y2="37500"/>
                          <a14:foregroundMark x1="53000" y1="38690" x2="53000" y2="38690"/>
                          <a14:foregroundMark x1="65333" y1="44643" x2="65333" y2="44643"/>
                          <a14:foregroundMark x1="57333" y1="63690" x2="57333" y2="63690"/>
                          <a14:foregroundMark x1="56333" y1="70833" x2="56333" y2="70833"/>
                          <a14:foregroundMark x1="56667" y1="77976" x2="56667" y2="77976"/>
                          <a14:foregroundMark x1="66333" y1="76786" x2="66333" y2="76786"/>
                          <a14:foregroundMark x1="71000" y1="61905" x2="71000" y2="619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8005" y="4478989"/>
              <a:ext cx="1373287" cy="8266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Picture 23" descr="Logo, company name&#10;&#10;Description automatically generated">
              <a:extLst>
                <a:ext uri="{FF2B5EF4-FFF2-40B4-BE49-F238E27FC236}">
                  <a16:creationId xmlns:a16="http://schemas.microsoft.com/office/drawing/2014/main" id="{60C83657-D6B9-411A-835F-DFA2D098C3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823252" y="5518162"/>
              <a:ext cx="1219766" cy="55807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66A077B-A8D4-BB46-B09D-D0654C550542}"/>
              </a:ext>
            </a:extLst>
          </p:cNvPr>
          <p:cNvSpPr txBox="1"/>
          <p:nvPr/>
        </p:nvSpPr>
        <p:spPr>
          <a:xfrm>
            <a:off x="278779" y="1258482"/>
            <a:ext cx="4661931" cy="537271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Two of the top 5 most used FASTs are platforms built into smart TV sets</a:t>
            </a:r>
          </a:p>
        </p:txBody>
      </p:sp>
    </p:spTree>
    <p:extLst>
      <p:ext uri="{BB962C8B-B14F-4D97-AF65-F5344CB8AC3E}">
        <p14:creationId xmlns:p14="http://schemas.microsoft.com/office/powerpoint/2010/main" val="1929439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or, person, wooden&#10;&#10;Description automatically generated">
            <a:extLst>
              <a:ext uri="{FF2B5EF4-FFF2-40B4-BE49-F238E27FC236}">
                <a16:creationId xmlns:a16="http://schemas.microsoft.com/office/drawing/2014/main" id="{3BA258E4-AEF0-0F44-98A3-A8D005DB0E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880565-5615-6648-858E-1A0D7CAEF214}"/>
              </a:ext>
            </a:extLst>
          </p:cNvPr>
          <p:cNvSpPr txBox="1"/>
          <p:nvPr/>
        </p:nvSpPr>
        <p:spPr>
          <a:xfrm>
            <a:off x="3909391" y="721108"/>
            <a:ext cx="7845287" cy="2749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0"/>
                  </a:scheme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What matters?</a:t>
            </a:r>
          </a:p>
          <a:p>
            <a:pPr marR="0" lvl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glow rad="76100">
                    <a:schemeClr val="tx1">
                      <a:lumMod val="65000"/>
                      <a:lumOff val="35000"/>
                      <a:alpha val="15000"/>
                    </a:schemeClr>
                  </a:glow>
                </a:effectLst>
                <a:uLnTx/>
                <a:uFillTx/>
                <a:latin typeface="Century Gothic"/>
                <a:ea typeface="+mn-ea"/>
                <a:cs typeface="+mn-cs"/>
              </a:rPr>
              <a:t>AD-FREE</a:t>
            </a:r>
          </a:p>
          <a:p>
            <a:pPr marR="0" lvl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(matters less than you think)</a:t>
            </a:r>
          </a:p>
        </p:txBody>
      </p:sp>
    </p:spTree>
    <p:extLst>
      <p:ext uri="{BB962C8B-B14F-4D97-AF65-F5344CB8AC3E}">
        <p14:creationId xmlns:p14="http://schemas.microsoft.com/office/powerpoint/2010/main" val="1920314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v on a stand&#10;&#10;Description automatically generated with medium confidence">
            <a:extLst>
              <a:ext uri="{FF2B5EF4-FFF2-40B4-BE49-F238E27FC236}">
                <a16:creationId xmlns:a16="http://schemas.microsoft.com/office/drawing/2014/main" id="{6020FE5F-72E2-F448-B5C3-B46EF6D970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E259E9-46BA-6249-A1A5-9CDB5A6C31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5809" y="362248"/>
            <a:ext cx="493693" cy="555768"/>
          </a:xfrm>
          <a:prstGeom prst="rect">
            <a:avLst/>
          </a:prstGeom>
          <a:noFill/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96C7B6B9-4A63-EB4E-8CFC-5AC241B34B64}"/>
              </a:ext>
            </a:extLst>
          </p:cNvPr>
          <p:cNvSpPr txBox="1">
            <a:spLocks/>
          </p:cNvSpPr>
          <p:nvPr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A06355-695B-A541-92EF-FCC51061BB6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7BDBFA-4758-BF46-BDEC-1D850D1C537B}"/>
              </a:ext>
            </a:extLst>
          </p:cNvPr>
          <p:cNvSpPr txBox="1"/>
          <p:nvPr/>
        </p:nvSpPr>
        <p:spPr>
          <a:xfrm>
            <a:off x="463075" y="1772310"/>
            <a:ext cx="5838871" cy="1967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 2021 the landscape is more fragmented than ever.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308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0E57ADB3-F46B-44D7-BC71-4D0E77E6D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 would prefer to avoid ads – but…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2325CFF-2DA3-42EE-8548-A56F0359380F}"/>
              </a:ext>
            </a:extLst>
          </p:cNvPr>
          <p:cNvSpPr txBox="1">
            <a:spLocks/>
          </p:cNvSpPr>
          <p:nvPr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A06355-695B-A541-92EF-FCC51061BB6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813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813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716D600C-F458-9C4D-AEA6-F303C6AD5D68}"/>
              </a:ext>
            </a:extLst>
          </p:cNvPr>
          <p:cNvGraphicFramePr/>
          <p:nvPr/>
        </p:nvGraphicFramePr>
        <p:xfrm>
          <a:off x="6096000" y="2489200"/>
          <a:ext cx="6096000" cy="3887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7F5FAF1-8E5D-CA41-B3D2-38C6B98993C7}"/>
              </a:ext>
            </a:extLst>
          </p:cNvPr>
          <p:cNvGraphicFramePr>
            <a:graphicFrameLocks noGrp="1"/>
          </p:cNvGraphicFramePr>
          <p:nvPr/>
        </p:nvGraphicFramePr>
        <p:xfrm>
          <a:off x="5547983" y="2593847"/>
          <a:ext cx="2802917" cy="3604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2917">
                  <a:extLst>
                    <a:ext uri="{9D8B030D-6E8A-4147-A177-3AD203B41FA5}">
                      <a16:colId xmlns:a16="http://schemas.microsoft.com/office/drawing/2014/main" val="666606527"/>
                    </a:ext>
                  </a:extLst>
                </a:gridCol>
              </a:tblGrid>
              <a:tr h="560936"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Exclusive content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188762"/>
                  </a:ext>
                </a:extLst>
              </a:tr>
              <a:tr h="523862"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Good value for the cost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781485"/>
                  </a:ext>
                </a:extLst>
              </a:tr>
              <a:tr h="564158"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Deep catalog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771451"/>
                  </a:ext>
                </a:extLst>
              </a:tr>
              <a:tr h="591023"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Ad-free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741847"/>
                  </a:ext>
                </a:extLst>
              </a:tr>
              <a:tr h="454674"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Fan of brand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1233034"/>
                  </a:ext>
                </a:extLst>
              </a:tr>
              <a:tr h="454674"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Package deal/promotion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8136108"/>
                  </a:ext>
                </a:extLst>
              </a:tr>
              <a:tr h="454674"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Specific show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70939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22DCC60-9A49-524C-80EC-3EF14B0F8878}"/>
              </a:ext>
            </a:extLst>
          </p:cNvPr>
          <p:cNvSpPr txBox="1"/>
          <p:nvPr/>
        </p:nvSpPr>
        <p:spPr>
          <a:xfrm>
            <a:off x="5791671" y="1682496"/>
            <a:ext cx="6117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What were the main reasons you signed up?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Among those who subscribed to a new ad-free service in past 6 mos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F19B73-8B55-9E4F-B0CF-EF7069E127A1}"/>
              </a:ext>
            </a:extLst>
          </p:cNvPr>
          <p:cNvSpPr txBox="1"/>
          <p:nvPr/>
        </p:nvSpPr>
        <p:spPr>
          <a:xfrm>
            <a:off x="278779" y="1258482"/>
            <a:ext cx="4806481" cy="537271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t>…access to content and value for the money matter more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606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2325CFF-2DA3-42EE-8548-A56F0359380F}"/>
              </a:ext>
            </a:extLst>
          </p:cNvPr>
          <p:cNvSpPr txBox="1">
            <a:spLocks/>
          </p:cNvSpPr>
          <p:nvPr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A06355-695B-A541-92EF-FCC51061BB6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813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813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3C5A974-0356-C64C-9F6C-51EF79AC9043}"/>
              </a:ext>
            </a:extLst>
          </p:cNvPr>
          <p:cNvGraphicFramePr/>
          <p:nvPr/>
        </p:nvGraphicFramePr>
        <p:xfrm>
          <a:off x="6571488" y="2522454"/>
          <a:ext cx="5145023" cy="1461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A5397E62-D731-F446-9081-D39AAF30316B}"/>
              </a:ext>
            </a:extLst>
          </p:cNvPr>
          <p:cNvGraphicFramePr>
            <a:graphicFrameLocks noGrp="1"/>
          </p:cNvGraphicFramePr>
          <p:nvPr/>
        </p:nvGraphicFramePr>
        <p:xfrm>
          <a:off x="9512050" y="4117221"/>
          <a:ext cx="2204462" cy="15131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4462">
                  <a:extLst>
                    <a:ext uri="{9D8B030D-6E8A-4147-A177-3AD203B41FA5}">
                      <a16:colId xmlns:a16="http://schemas.microsoft.com/office/drawing/2014/main" val="40623339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I’d rather avoid ads:  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0201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If there is an ad-free option, I’ll choose it even if it costs $4-$5 more per month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2460098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24A2A74-9E91-D74F-AE3C-103611B77756}"/>
              </a:ext>
            </a:extLst>
          </p:cNvPr>
          <p:cNvGraphicFramePr>
            <a:graphicFrameLocks noGrp="1"/>
          </p:cNvGraphicFramePr>
          <p:nvPr/>
        </p:nvGraphicFramePr>
        <p:xfrm>
          <a:off x="6571488" y="4117221"/>
          <a:ext cx="2490341" cy="15131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0341">
                  <a:extLst>
                    <a:ext uri="{9D8B030D-6E8A-4147-A177-3AD203B41FA5}">
                      <a16:colId xmlns:a16="http://schemas.microsoft.com/office/drawing/2014/main" val="38339286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I’d rather save money:  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0201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If watching ads will cost $4-$5 less than watching ad-free, I’ll choose that option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06633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4615550-FC4A-0643-8772-FA69FB8BCEF4}"/>
              </a:ext>
            </a:extLst>
          </p:cNvPr>
          <p:cNvSpPr txBox="1"/>
          <p:nvPr/>
        </p:nvSpPr>
        <p:spPr>
          <a:xfrm>
            <a:off x="6327649" y="1697561"/>
            <a:ext cx="5483036" cy="676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Which of these comes closer to how you feel when it comes to choosing how to watch TV?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24121B-9476-2341-A972-28D105F449ED}"/>
              </a:ext>
            </a:extLst>
          </p:cNvPr>
          <p:cNvSpPr txBox="1"/>
          <p:nvPr/>
        </p:nvSpPr>
        <p:spPr>
          <a:xfrm>
            <a:off x="278779" y="1258482"/>
            <a:ext cx="4806481" cy="537271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t>Watching ads is a reasonable tradeoff for many if it means saving money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Title 24">
            <a:extLst>
              <a:ext uri="{FF2B5EF4-FFF2-40B4-BE49-F238E27FC236}">
                <a16:creationId xmlns:a16="http://schemas.microsoft.com/office/drawing/2014/main" id="{2D8776BA-A420-2D4E-8518-548BB63C4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80" y="475038"/>
            <a:ext cx="11087560" cy="785050"/>
          </a:xfrm>
        </p:spPr>
        <p:txBody>
          <a:bodyPr/>
          <a:lstStyle/>
          <a:p>
            <a:r>
              <a:rPr lang="en-US" dirty="0"/>
              <a:t>As stacking of paid SVODS rises, so does the appeal of saving money</a:t>
            </a:r>
          </a:p>
        </p:txBody>
      </p:sp>
    </p:spTree>
    <p:extLst>
      <p:ext uri="{BB962C8B-B14F-4D97-AF65-F5344CB8AC3E}">
        <p14:creationId xmlns:p14="http://schemas.microsoft.com/office/powerpoint/2010/main" val="31563773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DE5AE759-DF45-49AB-98F8-188F20A5BC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4097116"/>
              </p:ext>
            </p:extLst>
          </p:nvPr>
        </p:nvGraphicFramePr>
        <p:xfrm>
          <a:off x="-1102990" y="1983133"/>
          <a:ext cx="13147590" cy="4320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854C9069-07E5-3045-A371-7060073554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742955"/>
              </p:ext>
            </p:extLst>
          </p:nvPr>
        </p:nvGraphicFramePr>
        <p:xfrm>
          <a:off x="417693" y="2275372"/>
          <a:ext cx="3544707" cy="36523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8905">
                  <a:extLst>
                    <a:ext uri="{9D8B030D-6E8A-4147-A177-3AD203B41FA5}">
                      <a16:colId xmlns:a16="http://schemas.microsoft.com/office/drawing/2014/main" val="3416257453"/>
                    </a:ext>
                  </a:extLst>
                </a:gridCol>
                <a:gridCol w="2015802">
                  <a:extLst>
                    <a:ext uri="{9D8B030D-6E8A-4147-A177-3AD203B41FA5}">
                      <a16:colId xmlns:a16="http://schemas.microsoft.com/office/drawing/2014/main" val="1314562210"/>
                    </a:ext>
                  </a:extLst>
                </a:gridCol>
              </a:tblGrid>
              <a:tr h="451057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Ad supported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0234513"/>
                  </a:ext>
                </a:extLst>
              </a:tr>
              <a:tr h="45732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Ad free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9929449"/>
                  </a:ext>
                </a:extLst>
              </a:tr>
              <a:tr h="457322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Ad supported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0937213"/>
                  </a:ext>
                </a:extLst>
              </a:tr>
              <a:tr h="45732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Ad free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66551875"/>
                  </a:ext>
                </a:extLst>
              </a:tr>
              <a:tr h="457322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Ad supported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9916122"/>
                  </a:ext>
                </a:extLst>
              </a:tr>
              <a:tr h="45732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Ad free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7997504"/>
                  </a:ext>
                </a:extLst>
              </a:tr>
              <a:tr h="457322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Ad supported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07857"/>
                  </a:ext>
                </a:extLst>
              </a:tr>
              <a:tr h="45732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Ad free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59696749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05CED1-8183-48CF-86B6-25E33DB999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68381" y="1569526"/>
            <a:ext cx="8051518" cy="346075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 much value do you associate with each of the following?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CA9577-F94B-4DF8-B09D-42B6A8776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79" y="280894"/>
            <a:ext cx="11127972" cy="78505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n-lt"/>
                <a:cs typeface="Futura"/>
              </a:rPr>
              <a:t>The ad-supported tier of discovery+ offers more value than ad-free; differences are less strong for others  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6F33B178-940C-4233-9B15-7C173F0E1654}"/>
              </a:ext>
            </a:extLst>
          </p:cNvPr>
          <p:cNvSpPr txBox="1">
            <a:spLocks/>
          </p:cNvSpPr>
          <p:nvPr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22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B50BDB3-790A-4FB8-BA6C-76D9844E856E}"/>
              </a:ext>
            </a:extLst>
          </p:cNvPr>
          <p:cNvSpPr txBox="1">
            <a:spLocks/>
          </p:cNvSpPr>
          <p:nvPr/>
        </p:nvSpPr>
        <p:spPr>
          <a:xfrm>
            <a:off x="278779" y="6390738"/>
            <a:ext cx="11630723" cy="346075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Tx/>
              <a:buFont typeface="Arial" pitchFamily="34" charset="0"/>
              <a:buNone/>
              <a:defRPr lang="en-US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BASE: USERS OF EACH SERVICE (n=varies)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Q7e. How much value do you associate with each of the specific services you have or use?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7C179A-7B94-5F43-B240-B139B5661D8F}"/>
              </a:ext>
            </a:extLst>
          </p:cNvPr>
          <p:cNvSpPr txBox="1"/>
          <p:nvPr/>
        </p:nvSpPr>
        <p:spPr>
          <a:xfrm>
            <a:off x="4746655" y="1886485"/>
            <a:ext cx="2694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cs typeface="Futura"/>
              </a:rPr>
              <a:t>Among users of each service</a:t>
            </a: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0FE970FE-47FC-41F9-B680-F9CF6C8413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747930"/>
              </p:ext>
            </p:extLst>
          </p:nvPr>
        </p:nvGraphicFramePr>
        <p:xfrm>
          <a:off x="10387394" y="2241323"/>
          <a:ext cx="1193864" cy="3720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3864">
                  <a:extLst>
                    <a:ext uri="{9D8B030D-6E8A-4147-A177-3AD203B41FA5}">
                      <a16:colId xmlns:a16="http://schemas.microsoft.com/office/drawing/2014/main" val="1195855135"/>
                    </a:ext>
                  </a:extLst>
                </a:gridCol>
              </a:tblGrid>
              <a:tr h="465051"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b="1" i="0" u="none" strike="noStrike" dirty="0">
                          <a:solidFill>
                            <a:schemeClr val="accent3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87%</a:t>
                      </a:r>
                    </a:p>
                  </a:txBody>
                  <a:tcPr marL="6350" marR="6350" marT="635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0762303"/>
                  </a:ext>
                </a:extLst>
              </a:tr>
              <a:tr h="465051"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b="1" i="0" u="none" strike="noStrike" dirty="0">
                          <a:solidFill>
                            <a:schemeClr val="accent3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63%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5051"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b="1" i="0" u="none" strike="noStrike" dirty="0">
                          <a:solidFill>
                            <a:schemeClr val="accent3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74%</a:t>
                      </a:r>
                    </a:p>
                  </a:txBody>
                  <a:tcPr marL="6350" marR="6350" marT="635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051"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b="1" i="0" u="none" strike="noStrike" dirty="0">
                          <a:solidFill>
                            <a:schemeClr val="accent3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74%   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5051"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b="1" i="0" u="none" strike="noStrike" dirty="0">
                          <a:solidFill>
                            <a:schemeClr val="accent3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71%</a:t>
                      </a:r>
                    </a:p>
                  </a:txBody>
                  <a:tcPr marL="6350" marR="6350" marT="635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051"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b="1" i="0" u="none" strike="noStrike" dirty="0">
                          <a:solidFill>
                            <a:schemeClr val="accent3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74%   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5051"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b="1" i="0" u="none" strike="noStrike" dirty="0">
                          <a:solidFill>
                            <a:schemeClr val="accent3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70%</a:t>
                      </a:r>
                    </a:p>
                  </a:txBody>
                  <a:tcPr marL="6350" marR="6350" marT="635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5051"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b="1" i="0" u="none" strike="noStrike" dirty="0">
                          <a:solidFill>
                            <a:schemeClr val="accent3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73% </a:t>
                      </a: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1" name="Picture 2">
            <a:extLst>
              <a:ext uri="{FF2B5EF4-FFF2-40B4-BE49-F238E27FC236}">
                <a16:creationId xmlns:a16="http://schemas.microsoft.com/office/drawing/2014/main" id="{B37B669D-2945-4762-BB3E-F7D96226E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709" y="4347877"/>
            <a:ext cx="1341976" cy="41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3C36CE-0501-49B4-9E63-926DA7A3AB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315" y="3457328"/>
            <a:ext cx="1242370" cy="4141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CAD93B-47FA-4D76-AD63-54282F8A696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313" y="5151313"/>
            <a:ext cx="869372" cy="660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" descr="Discovery+ Launches in United States &amp; US Territories |">
            <a:extLst>
              <a:ext uri="{FF2B5EF4-FFF2-40B4-BE49-F238E27FC236}">
                <a16:creationId xmlns:a16="http://schemas.microsoft.com/office/drawing/2014/main" id="{EED5ACB4-2BA2-A24C-8BCD-44308849A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779" y="2604551"/>
            <a:ext cx="1617906" cy="32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9832467-E124-4C45-BC4E-F2F49CD57336}"/>
              </a:ext>
            </a:extLst>
          </p:cNvPr>
          <p:cNvCxnSpPr>
            <a:cxnSpLocks/>
          </p:cNvCxnSpPr>
          <p:nvPr/>
        </p:nvCxnSpPr>
        <p:spPr>
          <a:xfrm>
            <a:off x="475436" y="3176136"/>
            <a:ext cx="10677225" cy="2605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7002475-7851-7E48-8E2D-28AD5363FD2C}"/>
              </a:ext>
            </a:extLst>
          </p:cNvPr>
          <p:cNvCxnSpPr>
            <a:cxnSpLocks/>
          </p:cNvCxnSpPr>
          <p:nvPr/>
        </p:nvCxnSpPr>
        <p:spPr>
          <a:xfrm flipV="1">
            <a:off x="479783" y="4062334"/>
            <a:ext cx="10672878" cy="592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098B0A3-B76E-2B41-AC18-6545393F2B3E}"/>
              </a:ext>
            </a:extLst>
          </p:cNvPr>
          <p:cNvCxnSpPr>
            <a:cxnSpLocks/>
          </p:cNvCxnSpPr>
          <p:nvPr/>
        </p:nvCxnSpPr>
        <p:spPr>
          <a:xfrm>
            <a:off x="417693" y="4953728"/>
            <a:ext cx="10734968" cy="4097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3704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0E57ADB3-F46B-44D7-BC71-4D0E77E6D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improved ad experience isn’t just good for the ads: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2325CFF-2DA3-42EE-8548-A56F0359380F}"/>
              </a:ext>
            </a:extLst>
          </p:cNvPr>
          <p:cNvSpPr txBox="1">
            <a:spLocks/>
          </p:cNvSpPr>
          <p:nvPr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A06355-695B-A541-92EF-FCC51061BB6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813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813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61493497-FFC6-ED4D-BECA-713A519720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0448081"/>
              </p:ext>
            </p:extLst>
          </p:nvPr>
        </p:nvGraphicFramePr>
        <p:xfrm>
          <a:off x="4535424" y="2372040"/>
          <a:ext cx="7654618" cy="4380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6AC64829-7E2F-7840-AC3F-AA1AA86AA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213994"/>
              </p:ext>
            </p:extLst>
          </p:nvPr>
        </p:nvGraphicFramePr>
        <p:xfrm>
          <a:off x="5115339" y="2372038"/>
          <a:ext cx="2590005" cy="4380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005">
                  <a:extLst>
                    <a:ext uri="{9D8B030D-6E8A-4147-A177-3AD203B41FA5}">
                      <a16:colId xmlns:a16="http://schemas.microsoft.com/office/drawing/2014/main" val="4429492"/>
                    </a:ext>
                  </a:extLst>
                </a:gridCol>
              </a:tblGrid>
              <a:tr h="876035"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Ads customized for me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472023"/>
                  </a:ext>
                </a:extLst>
              </a:tr>
              <a:tr h="876035"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Ads based on my search history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4974960"/>
                  </a:ext>
                </a:extLst>
              </a:tr>
              <a:tr h="876035"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Countdown clock during ads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157559"/>
                  </a:ext>
                </a:extLst>
              </a:tr>
              <a:tr h="876035"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Ads shown </a:t>
                      </a:r>
                      <a:r>
                        <a:rPr lang="en-US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before</a:t>
                      </a:r>
                      <a:r>
                        <a:rPr lang="en-US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show begins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309402"/>
                  </a:ext>
                </a:extLst>
              </a:tr>
              <a:tr h="876035"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Same ad run multiple times during the show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66701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1B491DA-1E11-2444-B017-C06330C8CB1B}"/>
              </a:ext>
            </a:extLst>
          </p:cNvPr>
          <p:cNvSpPr txBox="1"/>
          <p:nvPr/>
        </p:nvSpPr>
        <p:spPr>
          <a:xfrm>
            <a:off x="278779" y="1258482"/>
            <a:ext cx="4661931" cy="537271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lvl="0" algn="ctr">
              <a:lnSpc>
                <a:spcPct val="110000"/>
              </a:lnSpc>
              <a:spcBef>
                <a:spcPts val="600"/>
              </a:spcBef>
              <a:buClr>
                <a:srgbClr val="FF8139"/>
              </a:buClr>
              <a:defRPr/>
            </a:pP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It’s good for the viewers:  satisfaction was highest among those who saw ads customized to their interests or behavior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1CFADA3-FCF1-6040-9EE0-29EA928D0F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51292" y="1586987"/>
            <a:ext cx="4528232" cy="785050"/>
          </a:xfrm>
        </p:spPr>
        <p:txBody>
          <a:bodyPr/>
          <a:lstStyle/>
          <a:p>
            <a:r>
              <a:rPr lang="en-US" sz="1600" dirty="0"/>
              <a:t>How much did you enjoy the experience of watching that show?</a:t>
            </a:r>
          </a:p>
          <a:p>
            <a:r>
              <a:rPr lang="en-US" sz="1200" dirty="0"/>
              <a:t>%top satisfaction (8-10 on 11 pt scale)</a:t>
            </a:r>
          </a:p>
        </p:txBody>
      </p:sp>
    </p:spTree>
    <p:extLst>
      <p:ext uri="{BB962C8B-B14F-4D97-AF65-F5344CB8AC3E}">
        <p14:creationId xmlns:p14="http://schemas.microsoft.com/office/powerpoint/2010/main" val="18540514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4B611B5-CCD6-412F-BF30-56CCC7FF10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9880214"/>
              </p:ext>
            </p:extLst>
          </p:nvPr>
        </p:nvGraphicFramePr>
        <p:xfrm>
          <a:off x="-474343" y="1780022"/>
          <a:ext cx="7398280" cy="4657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A7E7C6-98FA-4C2E-9570-9EFA706C4C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BASE: NOTICED BRAND CONTENT (n=290) </a:t>
            </a:r>
          </a:p>
          <a:p>
            <a:r>
              <a:rPr lang="en-US" dirty="0"/>
              <a:t>Q72. In general, when you download content like this to play in the game, how does it impact your enjoyment of the game?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B9E1DFA-F5E8-44DB-B2B1-B603DE9537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8329" y="1417984"/>
            <a:ext cx="4383669" cy="653290"/>
          </a:xfrm>
        </p:spPr>
        <p:txBody>
          <a:bodyPr/>
          <a:lstStyle/>
          <a:p>
            <a:r>
              <a:rPr lang="en-US" dirty="0"/>
              <a:t>Impact of branded DLC on enjoyment of game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5BAC6C-45E7-4DAD-BE33-0A88E8F9B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80" y="121187"/>
            <a:ext cx="11311742" cy="1138901"/>
          </a:xfrm>
        </p:spPr>
        <p:txBody>
          <a:bodyPr/>
          <a:lstStyle/>
          <a:p>
            <a:r>
              <a:rPr lang="en-US" dirty="0"/>
              <a:t>The ideal:  ADS that aren’t just tolerable, but that improve the experience</a:t>
            </a: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EFF3DB5D-4F7D-4172-8F7A-727F5542E46E}"/>
              </a:ext>
            </a:extLst>
          </p:cNvPr>
          <p:cNvSpPr txBox="1">
            <a:spLocks/>
          </p:cNvSpPr>
          <p:nvPr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24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7C8480-745D-E049-A4AC-7492CD535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810" y="872587"/>
            <a:ext cx="4801506" cy="2700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3F17A3-5604-994F-A855-C999F864DA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1810" y="3736466"/>
            <a:ext cx="4801506" cy="27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50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FBDAE-D342-5548-A1CE-699D0F934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620" y="526263"/>
            <a:ext cx="10196181" cy="785050"/>
          </a:xfrm>
        </p:spPr>
        <p:txBody>
          <a:bodyPr/>
          <a:lstStyle/>
          <a:p>
            <a:r>
              <a:rPr lang="en-US" sz="3200" dirty="0"/>
              <a:t>The tv landscape is more fragmented than ever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EBF61D-91F2-41B1-BC02-E551A3A03053}"/>
              </a:ext>
            </a:extLst>
          </p:cNvPr>
          <p:cNvSpPr/>
          <p:nvPr/>
        </p:nvSpPr>
        <p:spPr>
          <a:xfrm>
            <a:off x="377944" y="502080"/>
            <a:ext cx="678696" cy="696800"/>
          </a:xfrm>
          <a:prstGeom prst="rect">
            <a:avLst/>
          </a:prstGeom>
          <a:solidFill>
            <a:schemeClr val="accent3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#1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3E8A5A6-1674-BE47-ACF4-20D29CB5D3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7144" y="1385455"/>
            <a:ext cx="5768856" cy="47659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People are using more providers than ever.  This makes TV more compelling, but also creates (first world) challenges</a:t>
            </a:r>
          </a:p>
        </p:txBody>
      </p:sp>
      <p:pic>
        <p:nvPicPr>
          <p:cNvPr id="6" name="Picture 5" descr="A person and person looking at a phone&#10;&#10;Description automatically generated with low confidence">
            <a:extLst>
              <a:ext uri="{FF2B5EF4-FFF2-40B4-BE49-F238E27FC236}">
                <a16:creationId xmlns:a16="http://schemas.microsoft.com/office/drawing/2014/main" id="{5EA9F82A-DE11-984C-B017-4EDB01498C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96000" y="2190307"/>
            <a:ext cx="6096000" cy="46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853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FBDAE-D342-5548-A1CE-699D0F934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620" y="526263"/>
            <a:ext cx="10196181" cy="785050"/>
          </a:xfrm>
        </p:spPr>
        <p:txBody>
          <a:bodyPr/>
          <a:lstStyle/>
          <a:p>
            <a:r>
              <a:rPr lang="en-US" sz="3200" dirty="0"/>
              <a:t>SVOD Stacking defines TV in 2021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EBF61D-91F2-41B1-BC02-E551A3A03053}"/>
              </a:ext>
            </a:extLst>
          </p:cNvPr>
          <p:cNvSpPr/>
          <p:nvPr/>
        </p:nvSpPr>
        <p:spPr>
          <a:xfrm>
            <a:off x="377944" y="502080"/>
            <a:ext cx="678696" cy="696800"/>
          </a:xfrm>
          <a:prstGeom prst="rect">
            <a:avLst/>
          </a:prstGeom>
          <a:solidFill>
            <a:schemeClr val="accent3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3E8A5A6-1674-BE47-ACF4-20D29CB5D3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7144" y="1565774"/>
            <a:ext cx="5768856" cy="47659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Half of viewers are using 3 or more of the “Big 5” – any one of which has enough content to fill all of a person’s time</a:t>
            </a:r>
          </a:p>
        </p:txBody>
      </p:sp>
      <p:pic>
        <p:nvPicPr>
          <p:cNvPr id="6" name="Picture 5" descr="A person and person looking at a phone&#10;&#10;Description automatically generated with low confidence">
            <a:extLst>
              <a:ext uri="{FF2B5EF4-FFF2-40B4-BE49-F238E27FC236}">
                <a16:creationId xmlns:a16="http://schemas.microsoft.com/office/drawing/2014/main" id="{5EA9F82A-DE11-984C-B017-4EDB01498C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96000" y="2190307"/>
            <a:ext cx="6096000" cy="46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43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FBDAE-D342-5548-A1CE-699D0F934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620" y="526263"/>
            <a:ext cx="10196181" cy="785050"/>
          </a:xfrm>
        </p:spPr>
        <p:txBody>
          <a:bodyPr/>
          <a:lstStyle/>
          <a:p>
            <a:r>
              <a:rPr lang="en-US" sz="3200" dirty="0"/>
              <a:t>Content differentiates providers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EBF61D-91F2-41B1-BC02-E551A3A03053}"/>
              </a:ext>
            </a:extLst>
          </p:cNvPr>
          <p:cNvSpPr/>
          <p:nvPr/>
        </p:nvSpPr>
        <p:spPr>
          <a:xfrm>
            <a:off x="377944" y="502080"/>
            <a:ext cx="678696" cy="696800"/>
          </a:xfrm>
          <a:prstGeom prst="rect">
            <a:avLst/>
          </a:prstGeom>
          <a:solidFill>
            <a:schemeClr val="accent3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#3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3E8A5A6-1674-BE47-ACF4-20D29CB5D3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7144" y="1385455"/>
            <a:ext cx="5768856" cy="47659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fact, with so many providers that appear similar from a distance, content is sometimes the only distinguishing landmark</a:t>
            </a:r>
          </a:p>
        </p:txBody>
      </p:sp>
      <p:pic>
        <p:nvPicPr>
          <p:cNvPr id="6" name="Picture 5" descr="A person and person looking at a phone&#10;&#10;Description automatically generated with low confidence">
            <a:extLst>
              <a:ext uri="{FF2B5EF4-FFF2-40B4-BE49-F238E27FC236}">
                <a16:creationId xmlns:a16="http://schemas.microsoft.com/office/drawing/2014/main" id="{5EA9F82A-DE11-984C-B017-4EDB01498C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96000" y="2190307"/>
            <a:ext cx="6096000" cy="46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9610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FBDAE-D342-5548-A1CE-699D0F934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620" y="526263"/>
            <a:ext cx="10196181" cy="785050"/>
          </a:xfrm>
        </p:spPr>
        <p:txBody>
          <a:bodyPr/>
          <a:lstStyle/>
          <a:p>
            <a:r>
              <a:rPr lang="en-US" sz="3200" dirty="0"/>
              <a:t>Aggregation is more important than ever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EBF61D-91F2-41B1-BC02-E551A3A03053}"/>
              </a:ext>
            </a:extLst>
          </p:cNvPr>
          <p:cNvSpPr/>
          <p:nvPr/>
        </p:nvSpPr>
        <p:spPr>
          <a:xfrm>
            <a:off x="377944" y="502080"/>
            <a:ext cx="678696" cy="696800"/>
          </a:xfrm>
          <a:prstGeom prst="rect">
            <a:avLst/>
          </a:prstGeom>
          <a:solidFill>
            <a:schemeClr val="accent3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#4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3E8A5A6-1674-BE47-ACF4-20D29CB5D3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7144" y="1385455"/>
            <a:ext cx="5768856" cy="47659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It’s the only way viewers can hope to manage and utilize all the content they’re paying for</a:t>
            </a:r>
          </a:p>
        </p:txBody>
      </p:sp>
      <p:pic>
        <p:nvPicPr>
          <p:cNvPr id="6" name="Picture 5" descr="A person and person looking at a phone&#10;&#10;Description automatically generated with low confidence">
            <a:extLst>
              <a:ext uri="{FF2B5EF4-FFF2-40B4-BE49-F238E27FC236}">
                <a16:creationId xmlns:a16="http://schemas.microsoft.com/office/drawing/2014/main" id="{5EA9F82A-DE11-984C-B017-4EDB01498C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96000" y="2190307"/>
            <a:ext cx="6096000" cy="46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3012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FBDAE-D342-5548-A1CE-699D0F934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620" y="526263"/>
            <a:ext cx="10196181" cy="785050"/>
          </a:xfrm>
        </p:spPr>
        <p:txBody>
          <a:bodyPr/>
          <a:lstStyle/>
          <a:p>
            <a:r>
              <a:rPr lang="en-US" sz="3200" dirty="0"/>
              <a:t>Ad-supported tv has a role in a streaming world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EBF61D-91F2-41B1-BC02-E551A3A03053}"/>
              </a:ext>
            </a:extLst>
          </p:cNvPr>
          <p:cNvSpPr/>
          <p:nvPr/>
        </p:nvSpPr>
        <p:spPr>
          <a:xfrm>
            <a:off x="377944" y="502080"/>
            <a:ext cx="678696" cy="696800"/>
          </a:xfrm>
          <a:prstGeom prst="rect">
            <a:avLst/>
          </a:prstGeom>
          <a:solidFill>
            <a:schemeClr val="accent3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#5</a:t>
            </a:r>
          </a:p>
        </p:txBody>
      </p:sp>
      <p:pic>
        <p:nvPicPr>
          <p:cNvPr id="6" name="Picture 5" descr="A person and person looking at a phone&#10;&#10;Description automatically generated with low confidence">
            <a:extLst>
              <a:ext uri="{FF2B5EF4-FFF2-40B4-BE49-F238E27FC236}">
                <a16:creationId xmlns:a16="http://schemas.microsoft.com/office/drawing/2014/main" id="{5EA9F82A-DE11-984C-B017-4EDB01498C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96000" y="2190307"/>
            <a:ext cx="6096000" cy="4667692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3E8A5A6-1674-BE47-ACF4-20D29CB5D3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7144" y="1385455"/>
            <a:ext cx="6219430" cy="5359902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FASTs let you try something new without commitment</a:t>
            </a:r>
          </a:p>
          <a:p>
            <a:pPr>
              <a:lnSpc>
                <a:spcPct val="110000"/>
              </a:lnSpc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They offer a lean back (but still curated) experience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Ad-supported + ad-free tiers let viewers watch the way they want</a:t>
            </a:r>
          </a:p>
        </p:txBody>
      </p:sp>
    </p:spTree>
    <p:extLst>
      <p:ext uri="{BB962C8B-B14F-4D97-AF65-F5344CB8AC3E}">
        <p14:creationId xmlns:p14="http://schemas.microsoft.com/office/powerpoint/2010/main" val="1445422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D545818-C39F-1C42-8CD1-E2D217585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Viewers are using more sources than ever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F1FD86F-559C-AC4B-8159-A524114DC174}"/>
              </a:ext>
            </a:extLst>
          </p:cNvPr>
          <p:cNvSpPr txBox="1"/>
          <p:nvPr/>
        </p:nvSpPr>
        <p:spPr>
          <a:xfrm>
            <a:off x="418628" y="2321678"/>
            <a:ext cx="5164590" cy="22146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number of sources was growing already.  The pandemic pushed it into overdrive.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D7C71171-4A14-3442-BFB9-5398DEDE1402}"/>
              </a:ext>
            </a:extLst>
          </p:cNvPr>
          <p:cNvSpPr txBox="1">
            <a:spLocks/>
          </p:cNvSpPr>
          <p:nvPr/>
        </p:nvSpPr>
        <p:spPr>
          <a:xfrm>
            <a:off x="6595754" y="1356985"/>
            <a:ext cx="5116544" cy="34607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ClrTx/>
              <a:buFont typeface="Arial" pitchFamily="34" charset="0"/>
              <a:buNone/>
              <a:defRPr lang="en-US" sz="20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Arial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Tx/>
              <a:buFont typeface="Arial" pitchFamily="34" charset="0"/>
              <a:buNone/>
              <a:defRPr sz="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Avg. number of TV sources per viewer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E51ADA72-9252-BC4A-9A1E-ACE4C48CA265}"/>
              </a:ext>
            </a:extLst>
          </p:cNvPr>
          <p:cNvGraphicFramePr/>
          <p:nvPr/>
        </p:nvGraphicFramePr>
        <p:xfrm>
          <a:off x="6673516" y="1633233"/>
          <a:ext cx="4961021" cy="4223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5A5C556-668A-5C42-8492-117F9D332988}"/>
              </a:ext>
            </a:extLst>
          </p:cNvPr>
          <p:cNvGraphicFramePr>
            <a:graphicFrameLocks noGrp="1"/>
          </p:cNvGraphicFramePr>
          <p:nvPr/>
        </p:nvGraphicFramePr>
        <p:xfrm>
          <a:off x="6293081" y="1633234"/>
          <a:ext cx="1866232" cy="4223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6232">
                  <a:extLst>
                    <a:ext uri="{9D8B030D-6E8A-4147-A177-3AD203B41FA5}">
                      <a16:colId xmlns:a16="http://schemas.microsoft.com/office/drawing/2014/main" val="1781252891"/>
                    </a:ext>
                  </a:extLst>
                </a:gridCol>
              </a:tblGrid>
              <a:tr h="1055801">
                <a:tc>
                  <a:txBody>
                    <a:bodyPr/>
                    <a:lstStyle/>
                    <a:p>
                      <a:pPr algn="r"/>
                      <a:r>
                        <a:rPr lang="en-US" sz="4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2021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3201371"/>
                  </a:ext>
                </a:extLst>
              </a:tr>
              <a:tr h="1055801">
                <a:tc>
                  <a:txBody>
                    <a:bodyPr/>
                    <a:lstStyle/>
                    <a:p>
                      <a:pPr algn="r"/>
                      <a:r>
                        <a:rPr lang="en-US" sz="4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2020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1781000"/>
                  </a:ext>
                </a:extLst>
              </a:tr>
              <a:tr h="1055801">
                <a:tc>
                  <a:txBody>
                    <a:bodyPr/>
                    <a:lstStyle/>
                    <a:p>
                      <a:pPr algn="r"/>
                      <a:r>
                        <a:rPr lang="en-US" sz="4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2019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0816328"/>
                  </a:ext>
                </a:extLst>
              </a:tr>
              <a:tr h="1055801">
                <a:tc>
                  <a:txBody>
                    <a:bodyPr/>
                    <a:lstStyle/>
                    <a:p>
                      <a:pPr algn="r"/>
                      <a:r>
                        <a:rPr lang="en-US" sz="4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2018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5224830"/>
                  </a:ext>
                </a:extLst>
              </a:tr>
            </a:tbl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A5DE990-BDB3-0445-BC8E-87BDC025397F}"/>
              </a:ext>
            </a:extLst>
          </p:cNvPr>
          <p:cNvSpPr txBox="1">
            <a:spLocks/>
          </p:cNvSpPr>
          <p:nvPr/>
        </p:nvSpPr>
        <p:spPr>
          <a:xfrm>
            <a:off x="6811211" y="5953335"/>
            <a:ext cx="4961020" cy="429627"/>
          </a:xfrm>
          <a:prstGeom prst="rect">
            <a:avLst/>
          </a:prstGeom>
        </p:spPr>
        <p:txBody>
          <a:bodyPr lIns="91432" tIns="45716" rIns="91432" bIns="45716"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595959"/>
                </a:solidFill>
                <a:latin typeface="Futura Std Medium"/>
                <a:ea typeface="+mn-ea"/>
                <a:cs typeface="Futura Std Medium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595959"/>
                </a:solidFill>
                <a:latin typeface="Futura Std Medium"/>
                <a:ea typeface="+mn-ea"/>
                <a:cs typeface="Futura Std Medium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1800" b="0" i="0" kern="1200">
                <a:solidFill>
                  <a:srgbClr val="595959"/>
                </a:solidFill>
                <a:latin typeface="Futura Std Medium"/>
                <a:ea typeface="+mn-ea"/>
                <a:cs typeface="Futura Std Medium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595959"/>
                </a:solidFill>
                <a:latin typeface="Futura Std Medium"/>
                <a:ea typeface="+mn-ea"/>
                <a:cs typeface="Futura Std Medium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rgbClr val="595959"/>
                </a:solidFill>
                <a:latin typeface="Futura Std Medium"/>
                <a:ea typeface="+mn-ea"/>
                <a:cs typeface="Futura Std Medium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bg2"/>
                </a:solidFill>
                <a:latin typeface="Century Gothic" panose="020B0502020202020204" pitchFamily="34" charset="0"/>
                <a:ea typeface="Futura"/>
                <a:cs typeface="Futura"/>
              </a:rPr>
              <a:t>Note: calculation includes MVPD, VMVPD, SVOD, DTC, AVOD, OTA and transactional</a:t>
            </a:r>
          </a:p>
        </p:txBody>
      </p:sp>
    </p:spTree>
    <p:extLst>
      <p:ext uri="{BB962C8B-B14F-4D97-AF65-F5344CB8AC3E}">
        <p14:creationId xmlns:p14="http://schemas.microsoft.com/office/powerpoint/2010/main" val="12993940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C5538-3670-416F-A19B-5A583E12D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0D61B0D-F9F3-406F-B29F-0F18031EB74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19730" y="3175"/>
            <a:ext cx="7272270" cy="6843672"/>
          </a:xfrm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13A998-ED74-6E48-9CFE-73C53DE48C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9097" y="-1"/>
            <a:ext cx="7272269" cy="6847367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D44658CC-713F-A644-B664-EBC529F1EE28}"/>
              </a:ext>
            </a:extLst>
          </p:cNvPr>
          <p:cNvSpPr txBox="1">
            <a:spLocks/>
          </p:cNvSpPr>
          <p:nvPr/>
        </p:nvSpPr>
        <p:spPr>
          <a:xfrm>
            <a:off x="235980" y="2283899"/>
            <a:ext cx="4447769" cy="22902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i="0" kern="12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Futura PT Heavy" charset="0"/>
                <a:cs typeface="Futura PT Heavy" charset="0"/>
              </a:defRPr>
            </a:lvl1pPr>
          </a:lstStyle>
          <a:p>
            <a:pPr>
              <a:lnSpc>
                <a:spcPct val="114000"/>
              </a:lnSpc>
            </a:pPr>
            <a:r>
              <a:rPr lang="en-US" sz="2800" b="0" dirty="0">
                <a:solidFill>
                  <a:schemeClr val="tx2"/>
                </a:solidFill>
                <a:latin typeface="Century Gothic" panose="020B0502020202020204" pitchFamily="34" charset="0"/>
              </a:rPr>
              <a:t>Jon Giegengack</a:t>
            </a:r>
          </a:p>
          <a:p>
            <a:pPr>
              <a:lnSpc>
                <a:spcPct val="114000"/>
              </a:lnSpc>
            </a:pPr>
            <a:r>
              <a:rPr lang="en-US" sz="1600" b="0" dirty="0">
                <a:solidFill>
                  <a:schemeClr val="tx2"/>
                </a:solidFill>
                <a:latin typeface="Century Gothic" panose="020B0502020202020204" pitchFamily="34" charset="0"/>
              </a:rPr>
              <a:t>Principal</a:t>
            </a:r>
          </a:p>
          <a:p>
            <a:pPr>
              <a:lnSpc>
                <a:spcPct val="114000"/>
              </a:lnSpc>
            </a:pPr>
            <a:r>
              <a:rPr lang="en-US" sz="1600" b="0" dirty="0">
                <a:solidFill>
                  <a:schemeClr val="tx2"/>
                </a:solidFill>
                <a:latin typeface="Century Gothic" panose="020B0502020202020204" pitchFamily="34" charset="0"/>
              </a:rPr>
              <a:t>(603) 661-0068</a:t>
            </a:r>
          </a:p>
          <a:p>
            <a:pPr>
              <a:lnSpc>
                <a:spcPct val="114000"/>
              </a:lnSpc>
            </a:pPr>
            <a:r>
              <a:rPr lang="en-US" sz="1600" b="0" dirty="0">
                <a:solidFill>
                  <a:schemeClr val="tx2"/>
                </a:solidFill>
                <a:latin typeface="Century Gothic" panose="020B0502020202020204" pitchFamily="34" charset="0"/>
              </a:rPr>
              <a:t>jong@hubresearchllc.com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1A886967-3DB9-4371-B273-63CDF1651CCE}"/>
              </a:ext>
            </a:extLst>
          </p:cNvPr>
          <p:cNvSpPr txBox="1">
            <a:spLocks/>
          </p:cNvSpPr>
          <p:nvPr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7A06355-695B-A541-92EF-FCC51061BB6D}" type="slidenum">
              <a:rPr lang="en-US" smtClean="0"/>
              <a:pPr algn="ctr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80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4">
            <a:extLst>
              <a:ext uri="{FF2B5EF4-FFF2-40B4-BE49-F238E27FC236}">
                <a16:creationId xmlns:a16="http://schemas.microsoft.com/office/drawing/2014/main" id="{32086955-58F8-3B48-8F57-065521001544}"/>
              </a:ext>
            </a:extLst>
          </p:cNvPr>
          <p:cNvSpPr/>
          <p:nvPr/>
        </p:nvSpPr>
        <p:spPr>
          <a:xfrm>
            <a:off x="6582778" y="1399857"/>
            <a:ext cx="4970181" cy="682441"/>
          </a:xfrm>
          <a:prstGeom prst="roundRect">
            <a:avLst>
              <a:gd name="adj" fmla="val 0"/>
            </a:avLst>
          </a:prstGeom>
          <a:noFill/>
          <a:ln w="9525" cap="flat" cmpd="sng" algn="ctr">
            <a:noFill/>
            <a:prstDash val="solid"/>
          </a:ln>
          <a:effectLst/>
        </p:spPr>
        <p:txBody>
          <a:bodyPr lIns="91432" tIns="45716" rIns="91432" bIns="45716" rtlCol="0" anchor="ctr"/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much value do you get from the total amount you spend on TV?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24644A0-053C-C649-942F-B7BDD9A10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79" y="480062"/>
            <a:ext cx="11250075" cy="785050"/>
          </a:xfrm>
        </p:spPr>
        <p:txBody>
          <a:bodyPr/>
          <a:lstStyle/>
          <a:p>
            <a:r>
              <a:rPr lang="en-US" dirty="0"/>
              <a:t>More sources = more perceived value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5BA6FD-383D-4441-B736-31FA0C2213FF}"/>
              </a:ext>
            </a:extLst>
          </p:cNvPr>
          <p:cNvSpPr txBox="1"/>
          <p:nvPr/>
        </p:nvSpPr>
        <p:spPr>
          <a:xfrm>
            <a:off x="5098429" y="1505791"/>
            <a:ext cx="1159298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# of paid sources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8AB73C-FF74-DF4E-B0CB-D34C9CA69AF7}"/>
              </a:ext>
            </a:extLst>
          </p:cNvPr>
          <p:cNvSpPr txBox="1"/>
          <p:nvPr/>
        </p:nvSpPr>
        <p:spPr>
          <a:xfrm>
            <a:off x="278779" y="2675157"/>
            <a:ext cx="4938680" cy="22146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Viewers who use more sources are more likely to say they’re getting a good value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6F5AB90-36EF-4D91-BBCE-BEB7E72D2F19}"/>
              </a:ext>
            </a:extLst>
          </p:cNvPr>
          <p:cNvGraphicFramePr/>
          <p:nvPr/>
        </p:nvGraphicFramePr>
        <p:xfrm>
          <a:off x="5098429" y="2246227"/>
          <a:ext cx="7012546" cy="4223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33301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F6DDE-7471-7249-8450-B73B74259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79" y="475038"/>
            <a:ext cx="11630723" cy="785050"/>
          </a:xfrm>
        </p:spPr>
        <p:txBody>
          <a:bodyPr/>
          <a:lstStyle/>
          <a:p>
            <a:r>
              <a:rPr lang="en-US" dirty="0"/>
              <a:t>They use a mix of pay TV and streaming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5A03C7-1196-432A-A99A-346B553313CF}"/>
              </a:ext>
            </a:extLst>
          </p:cNvPr>
          <p:cNvSpPr txBox="1"/>
          <p:nvPr/>
        </p:nvSpPr>
        <p:spPr>
          <a:xfrm>
            <a:off x="6525488" y="3587413"/>
            <a:ext cx="109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  <a:cs typeface="Futura"/>
              </a:rPr>
              <a:t>MVPD </a:t>
            </a:r>
          </a:p>
          <a:p>
            <a:pPr algn="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  <a:cs typeface="Futura"/>
              </a:rPr>
              <a:t>only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9D471E4-B6FA-40C0-A29E-9153BD7B914E}"/>
              </a:ext>
            </a:extLst>
          </p:cNvPr>
          <p:cNvSpPr txBox="1"/>
          <p:nvPr/>
        </p:nvSpPr>
        <p:spPr>
          <a:xfrm>
            <a:off x="7071588" y="4758216"/>
            <a:ext cx="109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  <a:cs typeface="Futura"/>
              </a:rPr>
              <a:t>SVOD</a:t>
            </a:r>
          </a:p>
          <a:p>
            <a:pPr algn="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  <a:cs typeface="Futura"/>
              </a:rPr>
              <a:t>only</a:t>
            </a:r>
          </a:p>
        </p:txBody>
      </p:sp>
      <p:sp>
        <p:nvSpPr>
          <p:cNvPr id="41" name="Text Placeholder 11">
            <a:extLst>
              <a:ext uri="{FF2B5EF4-FFF2-40B4-BE49-F238E27FC236}">
                <a16:creationId xmlns:a16="http://schemas.microsoft.com/office/drawing/2014/main" id="{B5E84705-3020-4173-ABD8-81FB27A6F4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05100" y="1592263"/>
            <a:ext cx="6781800" cy="346075"/>
          </a:xfrm>
        </p:spPr>
        <p:txBody>
          <a:bodyPr/>
          <a:lstStyle/>
          <a:p>
            <a:r>
              <a:rPr lang="en-US" dirty="0"/>
              <a:t>What types of TV services do you have?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D514755B-B37E-48F8-A340-B5F930BB69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8780" y="6080139"/>
            <a:ext cx="6441762" cy="656675"/>
          </a:xfrm>
        </p:spPr>
        <p:txBody>
          <a:bodyPr/>
          <a:lstStyle/>
          <a:p>
            <a:r>
              <a:rPr lang="en-US" dirty="0"/>
              <a:t>BASE: TOTAL RESPONDENTS - 2021 (n=1,616), 2020 (n=1,600), 2019 (n=1,678), 2018 (n=1,933), 2017 (n=1,806), 2016 (n=1,217), 2015 (n=1,200)</a:t>
            </a:r>
          </a:p>
          <a:p>
            <a:r>
              <a:rPr lang="en-US" dirty="0"/>
              <a:t>Q2a. Do you currently have any of the following television services in your home?</a:t>
            </a:r>
          </a:p>
          <a:p>
            <a:r>
              <a:rPr lang="en-US" dirty="0"/>
              <a:t>Q3a. Do you have any of these online streaming subscriptions, where you pay a monthly or annual fee for access to shows and movies online? 	           	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6D75D73-D61C-9D48-B110-39AD70B56725}"/>
              </a:ext>
            </a:extLst>
          </p:cNvPr>
          <p:cNvSpPr txBox="1"/>
          <p:nvPr/>
        </p:nvSpPr>
        <p:spPr>
          <a:xfrm>
            <a:off x="7462626" y="2324880"/>
            <a:ext cx="1340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  <a:cs typeface="Futura"/>
              </a:rPr>
              <a:t>No MVPD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567C813-FC69-ED4E-A247-44ACA85D9440}"/>
              </a:ext>
            </a:extLst>
          </p:cNvPr>
          <p:cNvSpPr txBox="1"/>
          <p:nvPr/>
        </p:nvSpPr>
        <p:spPr>
          <a:xfrm>
            <a:off x="1992233" y="3377351"/>
            <a:ext cx="1728659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  <a:cs typeface="Futura"/>
              </a:rPr>
              <a:t>Have MVPD &amp; Big 5 SVOD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4E374350-DC5B-624C-B494-A70CBFC23732}"/>
              </a:ext>
            </a:extLst>
          </p:cNvPr>
          <p:cNvGraphicFramePr/>
          <p:nvPr/>
        </p:nvGraphicFramePr>
        <p:xfrm>
          <a:off x="439894" y="1975821"/>
          <a:ext cx="11308491" cy="4002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C2163C0-644D-184D-B2BD-9985FB00FD52}"/>
              </a:ext>
            </a:extLst>
          </p:cNvPr>
          <p:cNvGraphicFramePr>
            <a:graphicFrameLocks noGrp="1"/>
          </p:cNvGraphicFramePr>
          <p:nvPr/>
        </p:nvGraphicFramePr>
        <p:xfrm>
          <a:off x="6720542" y="6248048"/>
          <a:ext cx="4033062" cy="496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2625">
                  <a:extLst>
                    <a:ext uri="{9D8B030D-6E8A-4147-A177-3AD203B41FA5}">
                      <a16:colId xmlns:a16="http://schemas.microsoft.com/office/drawing/2014/main" val="1724323795"/>
                    </a:ext>
                  </a:extLst>
                </a:gridCol>
                <a:gridCol w="3260437">
                  <a:extLst>
                    <a:ext uri="{9D8B030D-6E8A-4147-A177-3AD203B41FA5}">
                      <a16:colId xmlns:a16="http://schemas.microsoft.com/office/drawing/2014/main" val="3810525487"/>
                    </a:ext>
                  </a:extLst>
                </a:gridCol>
              </a:tblGrid>
              <a:tr h="248236"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Traditional: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MVPD or over-the-air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0086733"/>
                  </a:ext>
                </a:extLst>
              </a:tr>
              <a:tr h="248236">
                <a:tc>
                  <a:txBody>
                    <a:bodyPr/>
                    <a:lstStyle/>
                    <a:p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Streaming: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SVOD, AVOD, direct-to-consumer, virtual MVPD, transactional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0741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2924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4">
            <a:extLst>
              <a:ext uri="{FF2B5EF4-FFF2-40B4-BE49-F238E27FC236}">
                <a16:creationId xmlns:a16="http://schemas.microsoft.com/office/drawing/2014/main" id="{32086955-58F8-3B48-8F57-065521001544}"/>
              </a:ext>
            </a:extLst>
          </p:cNvPr>
          <p:cNvSpPr/>
          <p:nvPr/>
        </p:nvSpPr>
        <p:spPr>
          <a:xfrm>
            <a:off x="6476362" y="1399857"/>
            <a:ext cx="5434589" cy="428943"/>
          </a:xfrm>
          <a:prstGeom prst="roundRect">
            <a:avLst>
              <a:gd name="adj" fmla="val 0"/>
            </a:avLst>
          </a:prstGeom>
          <a:noFill/>
          <a:ln w="9525" cap="flat" cmpd="sng" algn="ctr">
            <a:noFill/>
            <a:prstDash val="solid"/>
          </a:ln>
          <a:effectLst/>
        </p:spPr>
        <p:txBody>
          <a:bodyPr lIns="91432" tIns="45716" rIns="91432" bIns="45716" rtlCol="0" anchor="ctr"/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Which of the ”Big 5” do you use?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24644A0-053C-C649-942F-B7BDD9A10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79" y="480062"/>
            <a:ext cx="11085907" cy="785050"/>
          </a:xfrm>
        </p:spPr>
        <p:txBody>
          <a:bodyPr/>
          <a:lstStyle/>
          <a:p>
            <a:r>
              <a:rPr lang="en-US" dirty="0"/>
              <a:t>Growth is driven by stacking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8AB73C-FF74-DF4E-B0CB-D34C9CA69AF7}"/>
              </a:ext>
            </a:extLst>
          </p:cNvPr>
          <p:cNvSpPr txBox="1"/>
          <p:nvPr/>
        </p:nvSpPr>
        <p:spPr>
          <a:xfrm>
            <a:off x="459938" y="2611026"/>
            <a:ext cx="4430115" cy="19493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110000"/>
              </a:lnSpc>
              <a:defRPr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number of viewers with 3 or more of the “Big 5” has quadrupled since 2018.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6F5AB90-36EF-4D91-BBCE-BEB7E72D2F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8324358"/>
              </p:ext>
            </p:extLst>
          </p:nvPr>
        </p:nvGraphicFramePr>
        <p:xfrm>
          <a:off x="5098429" y="2246227"/>
          <a:ext cx="7012546" cy="4223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3B416870-CAF0-854B-AF1C-A53352719A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059634"/>
              </p:ext>
            </p:extLst>
          </p:nvPr>
        </p:nvGraphicFramePr>
        <p:xfrm>
          <a:off x="5196516" y="2342012"/>
          <a:ext cx="1279846" cy="35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9846">
                  <a:extLst>
                    <a:ext uri="{9D8B030D-6E8A-4147-A177-3AD203B41FA5}">
                      <a16:colId xmlns:a16="http://schemas.microsoft.com/office/drawing/2014/main" val="3130267856"/>
                    </a:ext>
                  </a:extLst>
                </a:gridCol>
              </a:tblGrid>
              <a:tr h="88110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2021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0196307"/>
                  </a:ext>
                </a:extLst>
              </a:tr>
              <a:tr h="88110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2020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609620"/>
                  </a:ext>
                </a:extLst>
              </a:tr>
              <a:tr h="88110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2019*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5048837"/>
                  </a:ext>
                </a:extLst>
              </a:tr>
              <a:tr h="88110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2018*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3672446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BD895788-B19B-8B4C-A39C-72C0D6C2F6F6}"/>
              </a:ext>
            </a:extLst>
          </p:cNvPr>
          <p:cNvGrpSpPr/>
          <p:nvPr/>
        </p:nvGrpSpPr>
        <p:grpSpPr>
          <a:xfrm>
            <a:off x="6521857" y="1939794"/>
            <a:ext cx="5389094" cy="368008"/>
            <a:chOff x="2840883" y="2021167"/>
            <a:chExt cx="5389094" cy="36800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4BD8FD5-BE37-7444-8E2D-BD6EDEDC3B25}"/>
                </a:ext>
              </a:extLst>
            </p:cNvPr>
            <p:cNvGrpSpPr/>
            <p:nvPr/>
          </p:nvGrpSpPr>
          <p:grpSpPr>
            <a:xfrm>
              <a:off x="2840883" y="2021167"/>
              <a:ext cx="5389094" cy="368008"/>
              <a:chOff x="5800085" y="2031073"/>
              <a:chExt cx="5389094" cy="366053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450AFC6-ACE0-3444-96A2-562CCFD4AD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00085" y="2125737"/>
                <a:ext cx="815718" cy="219754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15" name="Picture 2" descr="Image result for disney+ logo">
                <a:extLst>
                  <a:ext uri="{FF2B5EF4-FFF2-40B4-BE49-F238E27FC236}">
                    <a16:creationId xmlns:a16="http://schemas.microsoft.com/office/drawing/2014/main" id="{929724B8-CC7B-2247-BCFD-4E9C3941FA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screen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18167" y="2031073"/>
                <a:ext cx="676644" cy="3660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DEF0A32-B945-C54B-B71F-A0372E33C6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79846" y="2056204"/>
                <a:ext cx="756657" cy="332439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36A038B-0F20-9246-945E-AE254142A4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33952" r="3126" b="31886"/>
              <a:stretch/>
            </p:blipFill>
            <p:spPr bwMode="auto">
              <a:xfrm>
                <a:off x="9811286" y="2071689"/>
                <a:ext cx="1377893" cy="32381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16B930-9CF6-7E42-83A9-8D23DCC05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18304" y="2050767"/>
              <a:ext cx="1057602" cy="325543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E218602-B2B8-C343-A03D-E0332F3C9940}"/>
              </a:ext>
            </a:extLst>
          </p:cNvPr>
          <p:cNvSpPr txBox="1"/>
          <p:nvPr/>
        </p:nvSpPr>
        <p:spPr>
          <a:xfrm>
            <a:off x="5196516" y="6395940"/>
            <a:ext cx="47668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*only three of big 5 available prior to 2020</a:t>
            </a:r>
          </a:p>
        </p:txBody>
      </p:sp>
    </p:spTree>
    <p:extLst>
      <p:ext uri="{BB962C8B-B14F-4D97-AF65-F5344CB8AC3E}">
        <p14:creationId xmlns:p14="http://schemas.microsoft.com/office/powerpoint/2010/main" val="1894508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F0D8CDA5-7A38-4BDF-A552-F3C5E91FFE77}"/>
              </a:ext>
            </a:extLst>
          </p:cNvPr>
          <p:cNvGraphicFramePr/>
          <p:nvPr/>
        </p:nvGraphicFramePr>
        <p:xfrm>
          <a:off x="6666160" y="1995934"/>
          <a:ext cx="5048761" cy="4219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6948AE3-F09C-4538-8510-5F23FD20C79D}"/>
              </a:ext>
            </a:extLst>
          </p:cNvPr>
          <p:cNvSpPr txBox="1">
            <a:spLocks/>
          </p:cNvSpPr>
          <p:nvPr/>
        </p:nvSpPr>
        <p:spPr>
          <a:xfrm>
            <a:off x="11810684" y="6644126"/>
            <a:ext cx="467833" cy="3164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2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A06355-695B-A541-92EF-FCC51061BB6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813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813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B87251-01D5-594C-8BFF-A14153DF25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00" y="1572391"/>
            <a:ext cx="6324284" cy="346075"/>
          </a:xfrm>
        </p:spPr>
        <p:txBody>
          <a:bodyPr/>
          <a:lstStyle/>
          <a:p>
            <a:r>
              <a:rPr lang="en-US" dirty="0"/>
              <a:t>What’s your default source for TV viewing?</a:t>
            </a:r>
            <a:endParaRPr lang="en-US" sz="1600" i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8779" y="475038"/>
            <a:ext cx="11436143" cy="785050"/>
          </a:xfrm>
        </p:spPr>
        <p:txBody>
          <a:bodyPr/>
          <a:lstStyle/>
          <a:p>
            <a:r>
              <a:rPr lang="en-US" dirty="0"/>
              <a:t>TV’S “HOME BASE” IS MORE DISTRIBUTED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9519CE-57DA-BE4D-B0D2-805F1E7046C9}"/>
              </a:ext>
            </a:extLst>
          </p:cNvPr>
          <p:cNvSpPr txBox="1"/>
          <p:nvPr/>
        </p:nvSpPr>
        <p:spPr>
          <a:xfrm>
            <a:off x="5141908" y="2080849"/>
            <a:ext cx="1524250" cy="6767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Live from MVPD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5FD5C0-8710-2049-A913-B8806B8277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0262" y="4568468"/>
            <a:ext cx="965896" cy="260212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9E840EF-FDFA-DA4A-AAD8-12BDDF5688CA}"/>
              </a:ext>
            </a:extLst>
          </p:cNvPr>
          <p:cNvGraphicFramePr>
            <a:graphicFrameLocks noGrp="1"/>
          </p:cNvGraphicFramePr>
          <p:nvPr/>
        </p:nvGraphicFramePr>
        <p:xfrm>
          <a:off x="6666161" y="6089102"/>
          <a:ext cx="5048760" cy="2533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1460">
                  <a:extLst>
                    <a:ext uri="{9D8B030D-6E8A-4147-A177-3AD203B41FA5}">
                      <a16:colId xmlns:a16="http://schemas.microsoft.com/office/drawing/2014/main" val="4183969794"/>
                    </a:ext>
                  </a:extLst>
                </a:gridCol>
                <a:gridCol w="841460">
                  <a:extLst>
                    <a:ext uri="{9D8B030D-6E8A-4147-A177-3AD203B41FA5}">
                      <a16:colId xmlns:a16="http://schemas.microsoft.com/office/drawing/2014/main" val="1070430392"/>
                    </a:ext>
                  </a:extLst>
                </a:gridCol>
                <a:gridCol w="841460">
                  <a:extLst>
                    <a:ext uri="{9D8B030D-6E8A-4147-A177-3AD203B41FA5}">
                      <a16:colId xmlns:a16="http://schemas.microsoft.com/office/drawing/2014/main" val="1587598857"/>
                    </a:ext>
                  </a:extLst>
                </a:gridCol>
                <a:gridCol w="841460">
                  <a:extLst>
                    <a:ext uri="{9D8B030D-6E8A-4147-A177-3AD203B41FA5}">
                      <a16:colId xmlns:a16="http://schemas.microsoft.com/office/drawing/2014/main" val="1630488835"/>
                    </a:ext>
                  </a:extLst>
                </a:gridCol>
                <a:gridCol w="841460">
                  <a:extLst>
                    <a:ext uri="{9D8B030D-6E8A-4147-A177-3AD203B41FA5}">
                      <a16:colId xmlns:a16="http://schemas.microsoft.com/office/drawing/2014/main" val="3727317404"/>
                    </a:ext>
                  </a:extLst>
                </a:gridCol>
                <a:gridCol w="841460">
                  <a:extLst>
                    <a:ext uri="{9D8B030D-6E8A-4147-A177-3AD203B41FA5}">
                      <a16:colId xmlns:a16="http://schemas.microsoft.com/office/drawing/2014/main" val="42127995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2016</a:t>
                      </a:r>
                      <a:endParaRPr lang="en-U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2017</a:t>
                      </a:r>
                      <a:endParaRPr lang="en-U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2018</a:t>
                      </a:r>
                      <a:endParaRPr lang="en-U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2019</a:t>
                      </a:r>
                      <a:endParaRPr lang="en-U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2020</a:t>
                      </a:r>
                      <a:endParaRPr lang="en-U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2021</a:t>
                      </a:r>
                      <a:endParaRPr lang="en-US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7079598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B8348882-F749-B648-BC06-1431820818B2}"/>
              </a:ext>
            </a:extLst>
          </p:cNvPr>
          <p:cNvSpPr txBox="1"/>
          <p:nvPr/>
        </p:nvSpPr>
        <p:spPr>
          <a:xfrm>
            <a:off x="5022176" y="5019573"/>
            <a:ext cx="1763715" cy="676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Remaining “Big 5” (NET)*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E0260CF-502E-A94D-AAA2-3567F1D6E24B}"/>
              </a:ext>
            </a:extLst>
          </p:cNvPr>
          <p:cNvSpPr txBox="1"/>
          <p:nvPr/>
        </p:nvSpPr>
        <p:spPr>
          <a:xfrm>
            <a:off x="430817" y="6089102"/>
            <a:ext cx="3914642" cy="546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* Combined number who default to Hulu, Amazon, Disney +, and HBO Max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94C1980-F75A-2548-943A-0A32C0461AD9}"/>
              </a:ext>
            </a:extLst>
          </p:cNvPr>
          <p:cNvSpPr txBox="1"/>
          <p:nvPr/>
        </p:nvSpPr>
        <p:spPr>
          <a:xfrm>
            <a:off x="456103" y="2405581"/>
            <a:ext cx="4140037" cy="24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t>Other SVODs are taking a bite out of Netflix’s lead as “default” streaming source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968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or, person, wooden&#10;&#10;Description automatically generated">
            <a:extLst>
              <a:ext uri="{FF2B5EF4-FFF2-40B4-BE49-F238E27FC236}">
                <a16:creationId xmlns:a16="http://schemas.microsoft.com/office/drawing/2014/main" id="{3BA258E4-AEF0-0F44-98A3-A8D005DB0E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880565-5615-6648-858E-1A0D7CAEF214}"/>
              </a:ext>
            </a:extLst>
          </p:cNvPr>
          <p:cNvSpPr txBox="1"/>
          <p:nvPr/>
        </p:nvSpPr>
        <p:spPr>
          <a:xfrm>
            <a:off x="4836291" y="721108"/>
            <a:ext cx="6918387" cy="1911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What matters?</a:t>
            </a:r>
          </a:p>
          <a:p>
            <a:pPr marR="0" lvl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 sz="6600" b="1" dirty="0">
                <a:solidFill>
                  <a:schemeClr val="tx2"/>
                </a:solidFill>
                <a:effectLst>
                  <a:glow rad="76100">
                    <a:schemeClr val="tx1">
                      <a:lumMod val="65000"/>
                      <a:lumOff val="35000"/>
                      <a:alpha val="15000"/>
                    </a:schemeClr>
                  </a:glow>
                </a:effectLst>
                <a:latin typeface="Century Gothic"/>
              </a:rPr>
              <a:t>CONTENT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glow rad="76100">
                  <a:schemeClr val="tx1">
                    <a:lumMod val="65000"/>
                    <a:lumOff val="35000"/>
                    <a:alpha val="15000"/>
                  </a:schemeClr>
                </a:glow>
              </a:effectLst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071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D545818-C39F-1C42-8CD1-E2D217585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Consumers follow content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9BFFF1-1710-274E-A1CD-3F80D416088F}"/>
              </a:ext>
            </a:extLst>
          </p:cNvPr>
          <p:cNvSpPr txBox="1"/>
          <p:nvPr/>
        </p:nvSpPr>
        <p:spPr>
          <a:xfrm>
            <a:off x="398049" y="2027328"/>
            <a:ext cx="3525125" cy="4063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35% </a:t>
            </a:r>
            <a:r>
              <a:rPr lang="en-US" sz="2400" dirty="0">
                <a:solidFill>
                  <a:schemeClr val="bg1"/>
                </a:solidFill>
              </a:rPr>
              <a:t>of all viewers have signed up for a provider just to get access to one show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57% </a:t>
            </a:r>
            <a:r>
              <a:rPr lang="en-US" sz="2400" dirty="0">
                <a:solidFill>
                  <a:schemeClr val="bg1"/>
                </a:solidFill>
              </a:rPr>
              <a:t>of those age 16 to 24 have signed up just to get one show</a:t>
            </a:r>
          </a:p>
        </p:txBody>
      </p:sp>
      <p:pic>
        <p:nvPicPr>
          <p:cNvPr id="24" name="Picture 20" descr="Image result for tiger king">
            <a:extLst>
              <a:ext uri="{FF2B5EF4-FFF2-40B4-BE49-F238E27FC236}">
                <a16:creationId xmlns:a16="http://schemas.microsoft.com/office/drawing/2014/main" id="{80FE378D-0F0A-104F-9BB2-388EBC93B0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80014" y="8677865"/>
            <a:ext cx="2373883" cy="1477252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345D3C-834B-1D47-A780-9DB94297D186}"/>
              </a:ext>
            </a:extLst>
          </p:cNvPr>
          <p:cNvSpPr txBox="1"/>
          <p:nvPr/>
        </p:nvSpPr>
        <p:spPr>
          <a:xfrm>
            <a:off x="4996070" y="1205420"/>
            <a:ext cx="6447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Which show did you sign up to watch?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Most mentioned titles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1DA36A-6E8D-1444-9246-476043BE7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2885" y="1797083"/>
            <a:ext cx="6580909" cy="452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13888"/>
      </p:ext>
    </p:extLst>
  </p:cSld>
  <p:clrMapOvr>
    <a:masterClrMapping/>
  </p:clrMapOvr>
</p:sld>
</file>

<file path=ppt/theme/theme1.xml><?xml version="1.0" encoding="utf-8"?>
<a:theme xmlns:a="http://schemas.openxmlformats.org/drawingml/2006/main" name="HUB Theme1">
  <a:themeElements>
    <a:clrScheme name="Hub custom 1">
      <a:dk1>
        <a:sysClr val="windowText" lastClr="000000"/>
      </a:dk1>
      <a:lt1>
        <a:sysClr val="window" lastClr="FFFFFF"/>
      </a:lt1>
      <a:dk2>
        <a:srgbClr val="FF8139"/>
      </a:dk2>
      <a:lt2>
        <a:srgbClr val="595959"/>
      </a:lt2>
      <a:accent1>
        <a:srgbClr val="83CE39"/>
      </a:accent1>
      <a:accent2>
        <a:srgbClr val="7BD0DF"/>
      </a:accent2>
      <a:accent3>
        <a:srgbClr val="9E4787"/>
      </a:accent3>
      <a:accent4>
        <a:srgbClr val="FF9957"/>
      </a:accent4>
      <a:accent5>
        <a:srgbClr val="FF0000"/>
      </a:accent5>
      <a:accent6>
        <a:srgbClr val="2C8F9C"/>
      </a:accent6>
      <a:hlink>
        <a:srgbClr val="0563C1"/>
      </a:hlink>
      <a:folHlink>
        <a:srgbClr val="954F72"/>
      </a:folHlink>
    </a:clrScheme>
    <a:fontScheme name="Custom 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B Theme1" id="{69F2679D-9E69-40B5-ABDC-1D3303D45ED7}" vid="{7097DE44-60DF-4C01-8557-0BE46F8D8FAC}"/>
    </a:ext>
  </a:extLst>
</a:theme>
</file>

<file path=ppt/theme/theme2.xml><?xml version="1.0" encoding="utf-8"?>
<a:theme xmlns:a="http://schemas.openxmlformats.org/drawingml/2006/main" name="2_HUB Theme1">
  <a:themeElements>
    <a:clrScheme name="Hub custom 1">
      <a:dk1>
        <a:sysClr val="windowText" lastClr="000000"/>
      </a:dk1>
      <a:lt1>
        <a:sysClr val="window" lastClr="FFFFFF"/>
      </a:lt1>
      <a:dk2>
        <a:srgbClr val="FF8139"/>
      </a:dk2>
      <a:lt2>
        <a:srgbClr val="595959"/>
      </a:lt2>
      <a:accent1>
        <a:srgbClr val="83CE39"/>
      </a:accent1>
      <a:accent2>
        <a:srgbClr val="7BD0DF"/>
      </a:accent2>
      <a:accent3>
        <a:srgbClr val="9E4787"/>
      </a:accent3>
      <a:accent4>
        <a:srgbClr val="FF9957"/>
      </a:accent4>
      <a:accent5>
        <a:srgbClr val="FF0000"/>
      </a:accent5>
      <a:accent6>
        <a:srgbClr val="2C8F9C"/>
      </a:accent6>
      <a:hlink>
        <a:srgbClr val="0563C1"/>
      </a:hlink>
      <a:folHlink>
        <a:srgbClr val="954F72"/>
      </a:folHlink>
    </a:clrScheme>
    <a:fontScheme name="Custom 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B Theme1" id="{69F2679D-9E69-40B5-ABDC-1D3303D45ED7}" vid="{7097DE44-60DF-4C01-8557-0BE46F8D8FA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Hub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2068CB"/>
    </a:accent1>
    <a:accent2>
      <a:srgbClr val="9BBB5B"/>
    </a:accent2>
    <a:accent3>
      <a:srgbClr val="31A6D4"/>
    </a:accent3>
    <a:accent4>
      <a:srgbClr val="FEEB40"/>
    </a:accent4>
    <a:accent5>
      <a:srgbClr val="F4A344"/>
    </a:accent5>
    <a:accent6>
      <a:srgbClr val="F7503C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Hub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2068CB"/>
    </a:accent1>
    <a:accent2>
      <a:srgbClr val="9BBB5B"/>
    </a:accent2>
    <a:accent3>
      <a:srgbClr val="31A6D4"/>
    </a:accent3>
    <a:accent4>
      <a:srgbClr val="FEEB40"/>
    </a:accent4>
    <a:accent5>
      <a:srgbClr val="F4A344"/>
    </a:accent5>
    <a:accent6>
      <a:srgbClr val="F7503C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Hub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2068CB"/>
    </a:accent1>
    <a:accent2>
      <a:srgbClr val="9BBB5B"/>
    </a:accent2>
    <a:accent3>
      <a:srgbClr val="31A6D4"/>
    </a:accent3>
    <a:accent4>
      <a:srgbClr val="FEEB40"/>
    </a:accent4>
    <a:accent5>
      <a:srgbClr val="F4A344"/>
    </a:accent5>
    <a:accent6>
      <a:srgbClr val="F7503C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Hub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2068CB"/>
    </a:accent1>
    <a:accent2>
      <a:srgbClr val="9BBB5B"/>
    </a:accent2>
    <a:accent3>
      <a:srgbClr val="31A6D4"/>
    </a:accent3>
    <a:accent4>
      <a:srgbClr val="FEEB40"/>
    </a:accent4>
    <a:accent5>
      <a:srgbClr val="F4A344"/>
    </a:accent5>
    <a:accent6>
      <a:srgbClr val="F7503C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Hub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2068CB"/>
    </a:accent1>
    <a:accent2>
      <a:srgbClr val="9BBB5B"/>
    </a:accent2>
    <a:accent3>
      <a:srgbClr val="31A6D4"/>
    </a:accent3>
    <a:accent4>
      <a:srgbClr val="FEEB40"/>
    </a:accent4>
    <a:accent5>
      <a:srgbClr val="F4A344"/>
    </a:accent5>
    <a:accent6>
      <a:srgbClr val="F7503C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Hub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2068CB"/>
    </a:accent1>
    <a:accent2>
      <a:srgbClr val="9BBB5B"/>
    </a:accent2>
    <a:accent3>
      <a:srgbClr val="31A6D4"/>
    </a:accent3>
    <a:accent4>
      <a:srgbClr val="FEEB40"/>
    </a:accent4>
    <a:accent5>
      <a:srgbClr val="F4A344"/>
    </a:accent5>
    <a:accent6>
      <a:srgbClr val="F7503C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Hub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2068CB"/>
    </a:accent1>
    <a:accent2>
      <a:srgbClr val="9BBB5B"/>
    </a:accent2>
    <a:accent3>
      <a:srgbClr val="31A6D4"/>
    </a:accent3>
    <a:accent4>
      <a:srgbClr val="FEEB40"/>
    </a:accent4>
    <a:accent5>
      <a:srgbClr val="F4A344"/>
    </a:accent5>
    <a:accent6>
      <a:srgbClr val="F7503C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Hub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2068CB"/>
    </a:accent1>
    <a:accent2>
      <a:srgbClr val="9BBB5B"/>
    </a:accent2>
    <a:accent3>
      <a:srgbClr val="31A6D4"/>
    </a:accent3>
    <a:accent4>
      <a:srgbClr val="FEEB40"/>
    </a:accent4>
    <a:accent5>
      <a:srgbClr val="F4A344"/>
    </a:accent5>
    <a:accent6>
      <a:srgbClr val="F7503C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Hub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2068CB"/>
    </a:accent1>
    <a:accent2>
      <a:srgbClr val="9BBB5B"/>
    </a:accent2>
    <a:accent3>
      <a:srgbClr val="31A6D4"/>
    </a:accent3>
    <a:accent4>
      <a:srgbClr val="FEEB40"/>
    </a:accent4>
    <a:accent5>
      <a:srgbClr val="F4A344"/>
    </a:accent5>
    <a:accent6>
      <a:srgbClr val="F7503C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Hub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2068CB"/>
    </a:accent1>
    <a:accent2>
      <a:srgbClr val="9BBB5B"/>
    </a:accent2>
    <a:accent3>
      <a:srgbClr val="31A6D4"/>
    </a:accent3>
    <a:accent4>
      <a:srgbClr val="FEEB40"/>
    </a:accent4>
    <a:accent5>
      <a:srgbClr val="F4A344"/>
    </a:accent5>
    <a:accent6>
      <a:srgbClr val="F7503C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28774</TotalTime>
  <Words>1748</Words>
  <Application>Microsoft Macintosh PowerPoint</Application>
  <PresentationFormat>Widescreen</PresentationFormat>
  <Paragraphs>257</Paragraphs>
  <Slides>30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Century Gothic</vt:lpstr>
      <vt:lpstr>Graphik Regular</vt:lpstr>
      <vt:lpstr>HUB Theme1</vt:lpstr>
      <vt:lpstr>2_HUB Theme1</vt:lpstr>
      <vt:lpstr>PowerPoint Presentation</vt:lpstr>
      <vt:lpstr>PowerPoint Presentation</vt:lpstr>
      <vt:lpstr>Viewers are using more sources than ever</vt:lpstr>
      <vt:lpstr>More sources = more perceived value</vt:lpstr>
      <vt:lpstr>They use a mix of pay TV and streaming</vt:lpstr>
      <vt:lpstr>Growth is driven by stacking</vt:lpstr>
      <vt:lpstr>TV’S “HOME BASE” IS MORE DISTRIBUTED</vt:lpstr>
      <vt:lpstr>PowerPoint Presentation</vt:lpstr>
      <vt:lpstr>Consumers follow content</vt:lpstr>
      <vt:lpstr>Originals attract viewers – especially younger ones</vt:lpstr>
      <vt:lpstr>For many providers, user gain leveled off when vaccines were rolled out</vt:lpstr>
      <vt:lpstr>But big bets on content paid off (At least in terms of subscriber gains)</vt:lpstr>
      <vt:lpstr>PowerPoint Presentation</vt:lpstr>
      <vt:lpstr>PowerPoint Presentation</vt:lpstr>
      <vt:lpstr>Cable subs say that svod integration makes cable more appealing</vt:lpstr>
      <vt:lpstr>Cable subs say that svod integration makes cable more appealing</vt:lpstr>
      <vt:lpstr>This is a problem custom-built for smart tvs to solve</vt:lpstr>
      <vt:lpstr>The growth in smart tvs is creating more fast users</vt:lpstr>
      <vt:lpstr>PowerPoint Presentation</vt:lpstr>
      <vt:lpstr>people would prefer to avoid ads – but…</vt:lpstr>
      <vt:lpstr>As stacking of paid SVODS rises, so does the appeal of saving money</vt:lpstr>
      <vt:lpstr>The ad-supported tier of discovery+ offers more value than ad-free; differences are less strong for others  </vt:lpstr>
      <vt:lpstr>improved ad experience isn’t just good for the ads:</vt:lpstr>
      <vt:lpstr>The ideal:  ADS that aren’t just tolerable, but that improve the experience</vt:lpstr>
      <vt:lpstr>The tv landscape is more fragmented than ever</vt:lpstr>
      <vt:lpstr>SVOD Stacking defines TV in 2021</vt:lpstr>
      <vt:lpstr>Content differentiates providers</vt:lpstr>
      <vt:lpstr>Aggregation is more important than ever</vt:lpstr>
      <vt:lpstr>Ad-supported tv has a role in a streaming world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Massie</dc:creator>
  <cp:lastModifiedBy>Jonny G.</cp:lastModifiedBy>
  <cp:revision>877</cp:revision>
  <dcterms:created xsi:type="dcterms:W3CDTF">2017-06-12T19:18:41Z</dcterms:created>
  <dcterms:modified xsi:type="dcterms:W3CDTF">2021-09-29T17:44:39Z</dcterms:modified>
</cp:coreProperties>
</file>